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256" r:id="rId2"/>
    <p:sldId id="262" r:id="rId3"/>
    <p:sldId id="263" r:id="rId4"/>
    <p:sldId id="264" r:id="rId5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4D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18"/>
    <p:restoredTop sz="94678"/>
  </p:normalViewPr>
  <p:slideViewPr>
    <p:cSldViewPr snapToGrid="0">
      <p:cViewPr varScale="1">
        <p:scale>
          <a:sx n="83" d="100"/>
          <a:sy n="83" d="100"/>
        </p:scale>
        <p:origin x="130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45" d="100"/>
          <a:sy n="145" d="100"/>
        </p:scale>
        <p:origin x="462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314B1441-ACCD-2EB0-097F-6AEA9ED48A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80EEAC1-865A-8709-64E9-5C616DCAD3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EDB20-8994-F64B-98AF-03F50BE52774}" type="datetimeFigureOut">
              <a:rPr lang="es-EC" smtClean="0"/>
              <a:t>8/1/2025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B78AADE-2DB9-B23D-8929-7DAA0E57481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2143EC0-65A1-75D1-5E54-7DF7B0208B6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B97E2-2E8C-A349-A906-81A73D259CC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01441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8268DA-F2E2-CA4C-B832-DB6D2EC875E9}" type="datetimeFigureOut">
              <a:rPr lang="es-EC" smtClean="0"/>
              <a:t>8/1/2025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65747B-9036-6843-B769-76966CFD1E1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37386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65747B-9036-6843-B769-76966CFD1E17}" type="slidenum">
              <a:rPr lang="es-EC" smtClean="0"/>
              <a:t>1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16188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65747B-9036-6843-B769-76966CFD1E17}" type="slidenum">
              <a:rPr lang="es-EC" smtClean="0"/>
              <a:t>2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18215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65747B-9036-6843-B769-76966CFD1E17}" type="slidenum">
              <a:rPr lang="es-EC" smtClean="0"/>
              <a:t>3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39597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65747B-9036-6843-B769-76966CFD1E17}" type="slidenum">
              <a:rPr lang="es-EC" smtClean="0"/>
              <a:t>4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40480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ED12-2EB1-7746-B277-4CB6448CB471}" type="datetimeFigureOut">
              <a:rPr lang="es-EC" smtClean="0"/>
              <a:t>8/1/2025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82E2-D616-0742-ABA3-FAAF902F4BE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00790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ED12-2EB1-7746-B277-4CB6448CB471}" type="datetimeFigureOut">
              <a:rPr lang="es-EC" smtClean="0"/>
              <a:t>8/1/2025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82E2-D616-0742-ABA3-FAAF902F4BE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5920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ED12-2EB1-7746-B277-4CB6448CB471}" type="datetimeFigureOut">
              <a:rPr lang="es-EC" smtClean="0"/>
              <a:t>8/1/2025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82E2-D616-0742-ABA3-FAAF902F4BE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54052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ED12-2EB1-7746-B277-4CB6448CB471}" type="datetimeFigureOut">
              <a:rPr lang="es-EC" smtClean="0"/>
              <a:t>8/1/2025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82E2-D616-0742-ABA3-FAAF902F4BE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2796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ED12-2EB1-7746-B277-4CB6448CB471}" type="datetimeFigureOut">
              <a:rPr lang="es-EC" smtClean="0"/>
              <a:t>8/1/2025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82E2-D616-0742-ABA3-FAAF902F4BE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83134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ED12-2EB1-7746-B277-4CB6448CB471}" type="datetimeFigureOut">
              <a:rPr lang="es-EC" smtClean="0"/>
              <a:t>8/1/2025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82E2-D616-0742-ABA3-FAAF902F4BE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20482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ED12-2EB1-7746-B277-4CB6448CB471}" type="datetimeFigureOut">
              <a:rPr lang="es-EC" smtClean="0"/>
              <a:t>8/1/2025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82E2-D616-0742-ABA3-FAAF902F4BE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5340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ED12-2EB1-7746-B277-4CB6448CB471}" type="datetimeFigureOut">
              <a:rPr lang="es-EC" smtClean="0"/>
              <a:t>8/1/2025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82E2-D616-0742-ABA3-FAAF902F4BE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66036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ED12-2EB1-7746-B277-4CB6448CB471}" type="datetimeFigureOut">
              <a:rPr lang="es-EC" smtClean="0"/>
              <a:t>8/1/2025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82E2-D616-0742-ABA3-FAAF902F4BE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7302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ED12-2EB1-7746-B277-4CB6448CB471}" type="datetimeFigureOut">
              <a:rPr lang="es-EC" smtClean="0"/>
              <a:t>8/1/2025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82E2-D616-0742-ABA3-FAAF902F4BE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95419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ED12-2EB1-7746-B277-4CB6448CB471}" type="datetimeFigureOut">
              <a:rPr lang="es-EC" smtClean="0"/>
              <a:t>8/1/2025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82E2-D616-0742-ABA3-FAAF902F4BE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43271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0ED12-2EB1-7746-B277-4CB6448CB471}" type="datetimeFigureOut">
              <a:rPr lang="es-EC" smtClean="0"/>
              <a:t>8/1/2025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C82E2-D616-0742-ABA3-FAAF902F4BE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10029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611DDB89-D60E-4C96-1ADB-BCADE9BAFCFD}"/>
              </a:ext>
            </a:extLst>
          </p:cNvPr>
          <p:cNvSpPr txBox="1"/>
          <p:nvPr/>
        </p:nvSpPr>
        <p:spPr>
          <a:xfrm>
            <a:off x="214859" y="6887704"/>
            <a:ext cx="2540227" cy="324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511" b="1" dirty="0">
                <a:solidFill>
                  <a:srgbClr val="002060"/>
                </a:solidFill>
                <a:latin typeface="Barlow Condensed SemiBold" pitchFamily="2" charset="77"/>
              </a:rPr>
              <a:t>Ministerio de Educación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B73145A-2F5A-E02B-6AAA-9CC63AC7ADFF}"/>
              </a:ext>
            </a:extLst>
          </p:cNvPr>
          <p:cNvSpPr txBox="1"/>
          <p:nvPr/>
        </p:nvSpPr>
        <p:spPr>
          <a:xfrm>
            <a:off x="1484973" y="3515168"/>
            <a:ext cx="7721866" cy="1022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1511" dirty="0">
                <a:solidFill>
                  <a:srgbClr val="7030A0"/>
                </a:solidFill>
                <a:latin typeface="Barlow Condensed Light" pitchFamily="2" charset="77"/>
              </a:rPr>
              <a:t>Por haber finalizado el </a:t>
            </a:r>
            <a:r>
              <a:rPr lang="es-EC" sz="1511" b="1" dirty="0">
                <a:solidFill>
                  <a:srgbClr val="7030A0"/>
                </a:solidFill>
                <a:latin typeface="Barlow Condensed Light" pitchFamily="2" charset="77"/>
              </a:rPr>
              <a:t>NIVEL DE EDUCACIÓN </a:t>
            </a:r>
            <a:r>
              <a:rPr lang="es-EC" sz="1511" b="1">
                <a:solidFill>
                  <a:srgbClr val="7030A0"/>
                </a:solidFill>
                <a:latin typeface="Barlow Condensed Light" pitchFamily="2" charset="77"/>
              </a:rPr>
              <a:t>INICIAL </a:t>
            </a:r>
            <a:r>
              <a:rPr lang="es-EC" sz="1511">
                <a:solidFill>
                  <a:srgbClr val="7030A0"/>
                </a:solidFill>
                <a:latin typeface="Barlow Condensed Light" pitchFamily="2" charset="77"/>
              </a:rPr>
              <a:t>en el</a:t>
            </a:r>
            <a:endParaRPr lang="es-EC" sz="1511" dirty="0">
              <a:solidFill>
                <a:srgbClr val="7030A0"/>
              </a:solidFill>
              <a:latin typeface="Barlow Condensed Light" pitchFamily="2" charset="77"/>
            </a:endParaRPr>
          </a:p>
          <a:p>
            <a:pPr algn="ctr"/>
            <a:r>
              <a:rPr lang="es-EC" sz="1511" b="1" dirty="0">
                <a:solidFill>
                  <a:srgbClr val="7030A0"/>
                </a:solidFill>
                <a:latin typeface="Barlow Condensed Light" pitchFamily="2" charset="77"/>
              </a:rPr>
              <a:t>“SERVICIO DE ATENCIÓN FAMILIAR PARA LA PRIMERA INFANCIA – SAFPI”</a:t>
            </a:r>
          </a:p>
          <a:p>
            <a:pPr algn="ctr"/>
            <a:endParaRPr lang="es-EC" sz="1511" b="1" dirty="0">
              <a:solidFill>
                <a:srgbClr val="7030A0"/>
              </a:solidFill>
              <a:latin typeface="Barlow Condensed Light" pitchFamily="2" charset="77"/>
            </a:endParaRPr>
          </a:p>
          <a:p>
            <a:pPr algn="ctr"/>
            <a:r>
              <a:rPr lang="es-EC" sz="1511" dirty="0">
                <a:solidFill>
                  <a:srgbClr val="7030A0"/>
                </a:solidFill>
                <a:latin typeface="Barlow Condensed Light" pitchFamily="2" charset="77"/>
              </a:rPr>
              <a:t>Periodo lectivo 2023 - 2024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20B71EB-5D09-FD21-A427-4716150B8223}"/>
              </a:ext>
            </a:extLst>
          </p:cNvPr>
          <p:cNvSpPr txBox="1"/>
          <p:nvPr/>
        </p:nvSpPr>
        <p:spPr>
          <a:xfrm>
            <a:off x="1247008" y="5270049"/>
            <a:ext cx="2411484" cy="524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1511" dirty="0">
                <a:solidFill>
                  <a:srgbClr val="7030A0"/>
                </a:solidFill>
                <a:latin typeface="Barlow Condensed Medium" pitchFamily="2" charset="77"/>
              </a:rPr>
              <a:t>Nombre Apellido</a:t>
            </a:r>
          </a:p>
          <a:p>
            <a:pPr algn="ctr"/>
            <a:r>
              <a:rPr lang="es-EC" sz="1295" dirty="0">
                <a:solidFill>
                  <a:srgbClr val="7030A0"/>
                </a:solidFill>
                <a:latin typeface="Barlow Condensed Light" pitchFamily="2" charset="77"/>
              </a:rPr>
              <a:t>Director/a del Distrito Educativo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EFD2DBE-62A7-99F5-5C58-C4B7BC57F8C4}"/>
              </a:ext>
            </a:extLst>
          </p:cNvPr>
          <p:cNvSpPr txBox="1"/>
          <p:nvPr/>
        </p:nvSpPr>
        <p:spPr>
          <a:xfrm>
            <a:off x="7269518" y="5270049"/>
            <a:ext cx="2033273" cy="524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1511" dirty="0">
                <a:solidFill>
                  <a:srgbClr val="7030A0"/>
                </a:solidFill>
                <a:latin typeface="Barlow Condensed Medium" pitchFamily="2" charset="77"/>
              </a:rPr>
              <a:t>Nombre Apellido</a:t>
            </a:r>
          </a:p>
          <a:p>
            <a:pPr algn="ctr"/>
            <a:r>
              <a:rPr lang="es-EC" sz="1295" dirty="0">
                <a:solidFill>
                  <a:srgbClr val="7030A0"/>
                </a:solidFill>
                <a:latin typeface="Barlow Condensed Light" pitchFamily="2" charset="77"/>
              </a:rPr>
              <a:t>Docente SAFPI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4B4E44D-14B9-FCB6-AB7A-E4C8CE6B4281}"/>
              </a:ext>
            </a:extLst>
          </p:cNvPr>
          <p:cNvSpPr txBox="1"/>
          <p:nvPr/>
        </p:nvSpPr>
        <p:spPr>
          <a:xfrm>
            <a:off x="2408468" y="2272975"/>
            <a:ext cx="5874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4800" dirty="0">
                <a:solidFill>
                  <a:srgbClr val="704DA0"/>
                </a:solidFill>
                <a:latin typeface="Barlow Condensed Medium" pitchFamily="2" charset="77"/>
              </a:rPr>
              <a:t>NOMBRE</a:t>
            </a:r>
          </a:p>
        </p:txBody>
      </p: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956246D7-7303-0940-030C-5189DE7C0D92}"/>
              </a:ext>
            </a:extLst>
          </p:cNvPr>
          <p:cNvCxnSpPr>
            <a:cxnSpLocks/>
          </p:cNvCxnSpPr>
          <p:nvPr/>
        </p:nvCxnSpPr>
        <p:spPr>
          <a:xfrm>
            <a:off x="1766504" y="3443961"/>
            <a:ext cx="7158804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53B5E68B-86B2-2819-24FC-F7FD2FB776B9}"/>
              </a:ext>
            </a:extLst>
          </p:cNvPr>
          <p:cNvCxnSpPr>
            <a:cxnSpLocks/>
          </p:cNvCxnSpPr>
          <p:nvPr/>
        </p:nvCxnSpPr>
        <p:spPr>
          <a:xfrm>
            <a:off x="1295868" y="5270050"/>
            <a:ext cx="2411484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8EB344AC-978F-1038-7EDF-9B035EAA1CFA}"/>
              </a:ext>
            </a:extLst>
          </p:cNvPr>
          <p:cNvCxnSpPr>
            <a:cxnSpLocks/>
          </p:cNvCxnSpPr>
          <p:nvPr/>
        </p:nvCxnSpPr>
        <p:spPr>
          <a:xfrm>
            <a:off x="6860671" y="5254866"/>
            <a:ext cx="2411484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>
            <a:extLst>
              <a:ext uri="{FF2B5EF4-FFF2-40B4-BE49-F238E27FC236}">
                <a16:creationId xmlns:a16="http://schemas.microsoft.com/office/drawing/2014/main" id="{8A8E2939-7981-082D-4C42-67C0D63B42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6917" y="615796"/>
            <a:ext cx="2831748" cy="427652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70D338FC-6763-A392-D033-2DB712AEFB43}"/>
              </a:ext>
            </a:extLst>
          </p:cNvPr>
          <p:cNvSpPr txBox="1"/>
          <p:nvPr/>
        </p:nvSpPr>
        <p:spPr>
          <a:xfrm>
            <a:off x="8283344" y="667205"/>
            <a:ext cx="2540227" cy="324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511" dirty="0">
                <a:solidFill>
                  <a:srgbClr val="7030A0"/>
                </a:solidFill>
                <a:latin typeface="Barlow Condensed Light" pitchFamily="2" charset="77"/>
              </a:rPr>
              <a:t>fecha</a:t>
            </a:r>
          </a:p>
        </p:txBody>
      </p:sp>
    </p:spTree>
    <p:extLst>
      <p:ext uri="{BB962C8B-B14F-4D97-AF65-F5344CB8AC3E}">
        <p14:creationId xmlns:p14="http://schemas.microsoft.com/office/powerpoint/2010/main" val="3664254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611DDB89-D60E-4C96-1ADB-BCADE9BAFCFD}"/>
              </a:ext>
            </a:extLst>
          </p:cNvPr>
          <p:cNvSpPr txBox="1"/>
          <p:nvPr/>
        </p:nvSpPr>
        <p:spPr>
          <a:xfrm>
            <a:off x="214859" y="6887704"/>
            <a:ext cx="2540227" cy="324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511" b="1" dirty="0">
                <a:solidFill>
                  <a:srgbClr val="002060"/>
                </a:solidFill>
                <a:latin typeface="Barlow Condensed SemiBold" pitchFamily="2" charset="77"/>
              </a:rPr>
              <a:t>Ministerio de Educación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B73145A-2F5A-E02B-6AAA-9CC63AC7ADFF}"/>
              </a:ext>
            </a:extLst>
          </p:cNvPr>
          <p:cNvSpPr txBox="1"/>
          <p:nvPr/>
        </p:nvSpPr>
        <p:spPr>
          <a:xfrm>
            <a:off x="1484973" y="3558381"/>
            <a:ext cx="7721866" cy="789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1511" dirty="0">
                <a:solidFill>
                  <a:srgbClr val="7030A0"/>
                </a:solidFill>
                <a:latin typeface="Barlow Condensed Light" pitchFamily="2" charset="77"/>
              </a:rPr>
              <a:t>Por haber finalizado el  </a:t>
            </a:r>
            <a:r>
              <a:rPr lang="es-EC" sz="1511" b="1" dirty="0">
                <a:solidFill>
                  <a:srgbClr val="7030A0"/>
                </a:solidFill>
                <a:latin typeface="Barlow Condensed Light" pitchFamily="2" charset="77"/>
              </a:rPr>
              <a:t>NIVEL DE EDUCACIÓN INICIAL</a:t>
            </a:r>
          </a:p>
          <a:p>
            <a:pPr algn="ctr"/>
            <a:endParaRPr lang="es-EC" sz="1511" b="1" dirty="0">
              <a:solidFill>
                <a:srgbClr val="7030A0"/>
              </a:solidFill>
              <a:latin typeface="Barlow Condensed Light" pitchFamily="2" charset="77"/>
            </a:endParaRPr>
          </a:p>
          <a:p>
            <a:pPr algn="ctr"/>
            <a:r>
              <a:rPr lang="es-EC" sz="1511" dirty="0">
                <a:solidFill>
                  <a:srgbClr val="7030A0"/>
                </a:solidFill>
                <a:latin typeface="Barlow Condensed Light" pitchFamily="2" charset="77"/>
              </a:rPr>
              <a:t>Periodo lectivo 2023 - 2024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20B71EB-5D09-FD21-A427-4716150B8223}"/>
              </a:ext>
            </a:extLst>
          </p:cNvPr>
          <p:cNvSpPr txBox="1"/>
          <p:nvPr/>
        </p:nvSpPr>
        <p:spPr>
          <a:xfrm>
            <a:off x="1484973" y="5270051"/>
            <a:ext cx="2289168" cy="524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1511" dirty="0">
                <a:solidFill>
                  <a:srgbClr val="7030A0"/>
                </a:solidFill>
                <a:latin typeface="Barlow Condensed Medium" pitchFamily="2" charset="77"/>
              </a:rPr>
              <a:t>Nombre Apellido</a:t>
            </a:r>
          </a:p>
          <a:p>
            <a:pPr algn="ctr"/>
            <a:r>
              <a:rPr lang="es-EC" sz="1295" dirty="0">
                <a:solidFill>
                  <a:srgbClr val="7030A0"/>
                </a:solidFill>
                <a:latin typeface="Barlow Condensed Light" pitchFamily="2" charset="77"/>
              </a:rPr>
              <a:t>Director/a de la Institución Educativa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EFD2DBE-62A7-99F5-5C58-C4B7BC57F8C4}"/>
              </a:ext>
            </a:extLst>
          </p:cNvPr>
          <p:cNvSpPr txBox="1"/>
          <p:nvPr/>
        </p:nvSpPr>
        <p:spPr>
          <a:xfrm>
            <a:off x="7269518" y="5270049"/>
            <a:ext cx="2033273" cy="524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1511" dirty="0">
                <a:solidFill>
                  <a:srgbClr val="7030A0"/>
                </a:solidFill>
                <a:latin typeface="Barlow Condensed Medium" pitchFamily="2" charset="77"/>
              </a:rPr>
              <a:t>Nombre Apellido</a:t>
            </a:r>
          </a:p>
          <a:p>
            <a:pPr algn="ctr"/>
            <a:r>
              <a:rPr lang="es-EC" sz="1295" dirty="0">
                <a:solidFill>
                  <a:srgbClr val="7030A0"/>
                </a:solidFill>
                <a:latin typeface="Barlow Condensed Light" pitchFamily="2" charset="77"/>
              </a:rPr>
              <a:t>Docente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4B4E44D-14B9-FCB6-AB7A-E4C8CE6B4281}"/>
              </a:ext>
            </a:extLst>
          </p:cNvPr>
          <p:cNvSpPr txBox="1"/>
          <p:nvPr/>
        </p:nvSpPr>
        <p:spPr>
          <a:xfrm>
            <a:off x="2408468" y="2272975"/>
            <a:ext cx="5874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4800" dirty="0">
                <a:solidFill>
                  <a:srgbClr val="704DA0"/>
                </a:solidFill>
                <a:latin typeface="Barlow Condensed Medium" pitchFamily="2" charset="77"/>
              </a:rPr>
              <a:t>NOMBRE</a:t>
            </a:r>
          </a:p>
        </p:txBody>
      </p: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956246D7-7303-0940-030C-5189DE7C0D92}"/>
              </a:ext>
            </a:extLst>
          </p:cNvPr>
          <p:cNvCxnSpPr>
            <a:cxnSpLocks/>
          </p:cNvCxnSpPr>
          <p:nvPr/>
        </p:nvCxnSpPr>
        <p:spPr>
          <a:xfrm>
            <a:off x="1766504" y="3443961"/>
            <a:ext cx="7158804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53B5E68B-86B2-2819-24FC-F7FD2FB776B9}"/>
              </a:ext>
            </a:extLst>
          </p:cNvPr>
          <p:cNvCxnSpPr>
            <a:cxnSpLocks/>
          </p:cNvCxnSpPr>
          <p:nvPr/>
        </p:nvCxnSpPr>
        <p:spPr>
          <a:xfrm>
            <a:off x="1295868" y="5270050"/>
            <a:ext cx="2411484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8EB344AC-978F-1038-7EDF-9B035EAA1CFA}"/>
              </a:ext>
            </a:extLst>
          </p:cNvPr>
          <p:cNvCxnSpPr>
            <a:cxnSpLocks/>
          </p:cNvCxnSpPr>
          <p:nvPr/>
        </p:nvCxnSpPr>
        <p:spPr>
          <a:xfrm>
            <a:off x="6860671" y="5254866"/>
            <a:ext cx="2411484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>
            <a:extLst>
              <a:ext uri="{FF2B5EF4-FFF2-40B4-BE49-F238E27FC236}">
                <a16:creationId xmlns:a16="http://schemas.microsoft.com/office/drawing/2014/main" id="{8A8E2939-7981-082D-4C42-67C0D63B42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6917" y="615796"/>
            <a:ext cx="2831748" cy="427652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70D338FC-6763-A392-D033-2DB712AEFB43}"/>
              </a:ext>
            </a:extLst>
          </p:cNvPr>
          <p:cNvSpPr txBox="1"/>
          <p:nvPr/>
        </p:nvSpPr>
        <p:spPr>
          <a:xfrm>
            <a:off x="8283344" y="667205"/>
            <a:ext cx="2540227" cy="324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511" dirty="0">
                <a:solidFill>
                  <a:srgbClr val="7030A0"/>
                </a:solidFill>
                <a:latin typeface="Barlow Condensed Light" pitchFamily="2" charset="77"/>
              </a:rPr>
              <a:t>fecha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F21F93B5-6BE8-7E52-B95B-993A394F63B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66790" b="-4202"/>
          <a:stretch/>
        </p:blipFill>
        <p:spPr>
          <a:xfrm>
            <a:off x="471666" y="6224042"/>
            <a:ext cx="935793" cy="463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413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611DDB89-D60E-4C96-1ADB-BCADE9BAFCFD}"/>
              </a:ext>
            </a:extLst>
          </p:cNvPr>
          <p:cNvSpPr txBox="1"/>
          <p:nvPr/>
        </p:nvSpPr>
        <p:spPr>
          <a:xfrm>
            <a:off x="214859" y="6887704"/>
            <a:ext cx="2540227" cy="324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511" b="1" dirty="0">
                <a:solidFill>
                  <a:srgbClr val="002060"/>
                </a:solidFill>
                <a:latin typeface="Barlow Condensed SemiBold" pitchFamily="2" charset="77"/>
              </a:rPr>
              <a:t>Ministerio de Educación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B73145A-2F5A-E02B-6AAA-9CC63AC7ADFF}"/>
              </a:ext>
            </a:extLst>
          </p:cNvPr>
          <p:cNvSpPr txBox="1"/>
          <p:nvPr/>
        </p:nvSpPr>
        <p:spPr>
          <a:xfrm>
            <a:off x="1484973" y="3558381"/>
            <a:ext cx="7721866" cy="1022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1511" dirty="0">
                <a:solidFill>
                  <a:srgbClr val="7030A0"/>
                </a:solidFill>
                <a:latin typeface="Barlow Condensed Light" pitchFamily="2" charset="77"/>
              </a:rPr>
              <a:t>Por su participación como docente del CENTRO EDUCATIVO “ …………………………..”</a:t>
            </a:r>
          </a:p>
          <a:p>
            <a:pPr algn="ctr"/>
            <a:r>
              <a:rPr lang="es-EC" sz="1511" b="1" dirty="0">
                <a:solidFill>
                  <a:srgbClr val="7030A0"/>
                </a:solidFill>
                <a:latin typeface="Barlow Condensed Light" pitchFamily="2" charset="77"/>
              </a:rPr>
              <a:t>en la RED DE APRENDIZAJE DE EDUCACIÓN INICIAL Y PREPARATORIA</a:t>
            </a:r>
          </a:p>
          <a:p>
            <a:pPr algn="ctr"/>
            <a:endParaRPr lang="es-EC" sz="1511" b="1" dirty="0">
              <a:solidFill>
                <a:srgbClr val="7030A0"/>
              </a:solidFill>
              <a:latin typeface="Barlow Condensed Light" pitchFamily="2" charset="77"/>
            </a:endParaRPr>
          </a:p>
          <a:p>
            <a:pPr algn="ctr"/>
            <a:r>
              <a:rPr lang="es-EC" sz="1511" dirty="0">
                <a:solidFill>
                  <a:srgbClr val="7030A0"/>
                </a:solidFill>
                <a:latin typeface="Barlow Condensed Light" pitchFamily="2" charset="77"/>
              </a:rPr>
              <a:t>Periodo lectivo 2023 - 2024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20B71EB-5D09-FD21-A427-4716150B8223}"/>
              </a:ext>
            </a:extLst>
          </p:cNvPr>
          <p:cNvSpPr txBox="1"/>
          <p:nvPr/>
        </p:nvSpPr>
        <p:spPr>
          <a:xfrm>
            <a:off x="1484973" y="5270051"/>
            <a:ext cx="2033273" cy="524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1511" dirty="0">
                <a:solidFill>
                  <a:srgbClr val="7030A0"/>
                </a:solidFill>
                <a:latin typeface="Barlow Condensed Medium" pitchFamily="2" charset="77"/>
              </a:rPr>
              <a:t>Nombre Apellido</a:t>
            </a:r>
          </a:p>
          <a:p>
            <a:pPr algn="ctr"/>
            <a:r>
              <a:rPr lang="es-EC" sz="1295" dirty="0">
                <a:solidFill>
                  <a:srgbClr val="7030A0"/>
                </a:solidFill>
                <a:latin typeface="Barlow Condensed Light" pitchFamily="2" charset="77"/>
              </a:rPr>
              <a:t>Director/a Distrito Educativo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EFD2DBE-62A7-99F5-5C58-C4B7BC57F8C4}"/>
              </a:ext>
            </a:extLst>
          </p:cNvPr>
          <p:cNvSpPr txBox="1"/>
          <p:nvPr/>
        </p:nvSpPr>
        <p:spPr>
          <a:xfrm>
            <a:off x="7269518" y="5270049"/>
            <a:ext cx="2033273" cy="524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1511" dirty="0">
                <a:solidFill>
                  <a:srgbClr val="7030A0"/>
                </a:solidFill>
                <a:latin typeface="Barlow Condensed Medium" pitchFamily="2" charset="77"/>
              </a:rPr>
              <a:t>Nombre Apellido</a:t>
            </a:r>
          </a:p>
          <a:p>
            <a:pPr algn="ctr"/>
            <a:r>
              <a:rPr lang="es-EC" sz="1295" dirty="0">
                <a:solidFill>
                  <a:srgbClr val="7030A0"/>
                </a:solidFill>
                <a:latin typeface="Barlow Condensed Light" pitchFamily="2" charset="77"/>
              </a:rPr>
              <a:t>Coordinador/a Red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4B4E44D-14B9-FCB6-AB7A-E4C8CE6B4281}"/>
              </a:ext>
            </a:extLst>
          </p:cNvPr>
          <p:cNvSpPr txBox="1"/>
          <p:nvPr/>
        </p:nvSpPr>
        <p:spPr>
          <a:xfrm>
            <a:off x="2408468" y="2272975"/>
            <a:ext cx="5874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4800" dirty="0">
                <a:solidFill>
                  <a:srgbClr val="704DA0"/>
                </a:solidFill>
                <a:latin typeface="Barlow Condensed Medium" pitchFamily="2" charset="77"/>
              </a:rPr>
              <a:t>NOMBRE</a:t>
            </a:r>
          </a:p>
        </p:txBody>
      </p: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956246D7-7303-0940-030C-5189DE7C0D92}"/>
              </a:ext>
            </a:extLst>
          </p:cNvPr>
          <p:cNvCxnSpPr>
            <a:cxnSpLocks/>
          </p:cNvCxnSpPr>
          <p:nvPr/>
        </p:nvCxnSpPr>
        <p:spPr>
          <a:xfrm>
            <a:off x="1766504" y="3443961"/>
            <a:ext cx="7158804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53B5E68B-86B2-2819-24FC-F7FD2FB776B9}"/>
              </a:ext>
            </a:extLst>
          </p:cNvPr>
          <p:cNvCxnSpPr>
            <a:cxnSpLocks/>
          </p:cNvCxnSpPr>
          <p:nvPr/>
        </p:nvCxnSpPr>
        <p:spPr>
          <a:xfrm>
            <a:off x="1295868" y="5270050"/>
            <a:ext cx="2411484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8EB344AC-978F-1038-7EDF-9B035EAA1CFA}"/>
              </a:ext>
            </a:extLst>
          </p:cNvPr>
          <p:cNvCxnSpPr>
            <a:cxnSpLocks/>
          </p:cNvCxnSpPr>
          <p:nvPr/>
        </p:nvCxnSpPr>
        <p:spPr>
          <a:xfrm>
            <a:off x="6860671" y="5254866"/>
            <a:ext cx="2411484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>
            <a:extLst>
              <a:ext uri="{FF2B5EF4-FFF2-40B4-BE49-F238E27FC236}">
                <a16:creationId xmlns:a16="http://schemas.microsoft.com/office/drawing/2014/main" id="{8A8E2939-7981-082D-4C42-67C0D63B42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6917" y="615796"/>
            <a:ext cx="2831748" cy="427652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70D338FC-6763-A392-D033-2DB712AEFB43}"/>
              </a:ext>
            </a:extLst>
          </p:cNvPr>
          <p:cNvSpPr txBox="1"/>
          <p:nvPr/>
        </p:nvSpPr>
        <p:spPr>
          <a:xfrm>
            <a:off x="8283344" y="667205"/>
            <a:ext cx="2540227" cy="324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511" dirty="0">
                <a:solidFill>
                  <a:srgbClr val="7030A0"/>
                </a:solidFill>
                <a:latin typeface="Barlow Condensed Light" pitchFamily="2" charset="77"/>
              </a:rPr>
              <a:t>fecha</a:t>
            </a:r>
          </a:p>
        </p:txBody>
      </p:sp>
    </p:spTree>
    <p:extLst>
      <p:ext uri="{BB962C8B-B14F-4D97-AF65-F5344CB8AC3E}">
        <p14:creationId xmlns:p14="http://schemas.microsoft.com/office/powerpoint/2010/main" val="1384784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611DDB89-D60E-4C96-1ADB-BCADE9BAFCFD}"/>
              </a:ext>
            </a:extLst>
          </p:cNvPr>
          <p:cNvSpPr txBox="1"/>
          <p:nvPr/>
        </p:nvSpPr>
        <p:spPr>
          <a:xfrm>
            <a:off x="214859" y="6887704"/>
            <a:ext cx="2540227" cy="324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511" b="1" dirty="0">
                <a:solidFill>
                  <a:srgbClr val="002060"/>
                </a:solidFill>
                <a:latin typeface="Barlow Condensed SemiBold" pitchFamily="2" charset="77"/>
              </a:rPr>
              <a:t>Ministerio de Educación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B73145A-2F5A-E02B-6AAA-9CC63AC7ADFF}"/>
              </a:ext>
            </a:extLst>
          </p:cNvPr>
          <p:cNvSpPr txBox="1"/>
          <p:nvPr/>
        </p:nvSpPr>
        <p:spPr>
          <a:xfrm>
            <a:off x="1484973" y="3558381"/>
            <a:ext cx="7721866" cy="1022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1511" dirty="0">
                <a:solidFill>
                  <a:srgbClr val="7030A0"/>
                </a:solidFill>
                <a:latin typeface="Barlow Condensed Light" pitchFamily="2" charset="77"/>
              </a:rPr>
              <a:t>Por haber formado parte de la </a:t>
            </a:r>
          </a:p>
          <a:p>
            <a:pPr algn="ctr"/>
            <a:r>
              <a:rPr lang="es-EC" sz="1511" b="1" dirty="0">
                <a:solidFill>
                  <a:srgbClr val="7030A0"/>
                </a:solidFill>
                <a:latin typeface="Barlow Condensed Light" pitchFamily="2" charset="77"/>
              </a:rPr>
              <a:t> RED DE APRENDIZAJE DE EDUCACIÓN INICIAL Y REPARATORIA</a:t>
            </a:r>
          </a:p>
          <a:p>
            <a:pPr algn="ctr"/>
            <a:endParaRPr lang="es-EC" sz="1511" b="1" dirty="0">
              <a:solidFill>
                <a:srgbClr val="7030A0"/>
              </a:solidFill>
              <a:latin typeface="Barlow Condensed Light" pitchFamily="2" charset="77"/>
            </a:endParaRPr>
          </a:p>
          <a:p>
            <a:pPr algn="ctr"/>
            <a:r>
              <a:rPr lang="es-EC" sz="1511" dirty="0">
                <a:solidFill>
                  <a:srgbClr val="7030A0"/>
                </a:solidFill>
                <a:latin typeface="Barlow Condensed Light" pitchFamily="2" charset="77"/>
              </a:rPr>
              <a:t>Periodo lectivo 2023 - 2024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20B71EB-5D09-FD21-A427-4716150B8223}"/>
              </a:ext>
            </a:extLst>
          </p:cNvPr>
          <p:cNvSpPr txBox="1"/>
          <p:nvPr/>
        </p:nvSpPr>
        <p:spPr>
          <a:xfrm>
            <a:off x="1484973" y="5270051"/>
            <a:ext cx="2033273" cy="524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1511" dirty="0">
                <a:solidFill>
                  <a:srgbClr val="7030A0"/>
                </a:solidFill>
                <a:latin typeface="Barlow Condensed Medium" pitchFamily="2" charset="77"/>
              </a:rPr>
              <a:t>Nombre Apellido</a:t>
            </a:r>
          </a:p>
          <a:p>
            <a:pPr algn="ctr"/>
            <a:r>
              <a:rPr lang="es-EC" sz="1295" dirty="0">
                <a:solidFill>
                  <a:srgbClr val="7030A0"/>
                </a:solidFill>
                <a:latin typeface="Barlow Condensed Light" pitchFamily="2" charset="77"/>
              </a:rPr>
              <a:t>Director/a Distrito Educativo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EFD2DBE-62A7-99F5-5C58-C4B7BC57F8C4}"/>
              </a:ext>
            </a:extLst>
          </p:cNvPr>
          <p:cNvSpPr txBox="1"/>
          <p:nvPr/>
        </p:nvSpPr>
        <p:spPr>
          <a:xfrm>
            <a:off x="7269518" y="5270049"/>
            <a:ext cx="2033273" cy="524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1511" dirty="0">
                <a:solidFill>
                  <a:srgbClr val="7030A0"/>
                </a:solidFill>
                <a:latin typeface="Barlow Condensed Medium" pitchFamily="2" charset="77"/>
              </a:rPr>
              <a:t>Nombre Apellido</a:t>
            </a:r>
          </a:p>
          <a:p>
            <a:pPr algn="ctr"/>
            <a:r>
              <a:rPr lang="es-EC" sz="1295" dirty="0">
                <a:solidFill>
                  <a:srgbClr val="7030A0"/>
                </a:solidFill>
                <a:latin typeface="Barlow Condensed Light" pitchFamily="2" charset="77"/>
              </a:rPr>
              <a:t>Coordinador/a Red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4B4E44D-14B9-FCB6-AB7A-E4C8CE6B4281}"/>
              </a:ext>
            </a:extLst>
          </p:cNvPr>
          <p:cNvSpPr txBox="1"/>
          <p:nvPr/>
        </p:nvSpPr>
        <p:spPr>
          <a:xfrm>
            <a:off x="1394480" y="2318159"/>
            <a:ext cx="86459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4800" dirty="0">
                <a:solidFill>
                  <a:srgbClr val="704DA0"/>
                </a:solidFill>
                <a:latin typeface="Barlow Condensed Medium" pitchFamily="2" charset="77"/>
              </a:rPr>
              <a:t>NOMBRE DE LA INSTITUCIÓN EDUCATIVA</a:t>
            </a:r>
          </a:p>
        </p:txBody>
      </p: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956246D7-7303-0940-030C-5189DE7C0D92}"/>
              </a:ext>
            </a:extLst>
          </p:cNvPr>
          <p:cNvCxnSpPr>
            <a:cxnSpLocks/>
          </p:cNvCxnSpPr>
          <p:nvPr/>
        </p:nvCxnSpPr>
        <p:spPr>
          <a:xfrm>
            <a:off x="1766504" y="3443961"/>
            <a:ext cx="7158804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53B5E68B-86B2-2819-24FC-F7FD2FB776B9}"/>
              </a:ext>
            </a:extLst>
          </p:cNvPr>
          <p:cNvCxnSpPr>
            <a:cxnSpLocks/>
          </p:cNvCxnSpPr>
          <p:nvPr/>
        </p:nvCxnSpPr>
        <p:spPr>
          <a:xfrm>
            <a:off x="1295868" y="5270050"/>
            <a:ext cx="2411484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8EB344AC-978F-1038-7EDF-9B035EAA1CFA}"/>
              </a:ext>
            </a:extLst>
          </p:cNvPr>
          <p:cNvCxnSpPr>
            <a:cxnSpLocks/>
          </p:cNvCxnSpPr>
          <p:nvPr/>
        </p:nvCxnSpPr>
        <p:spPr>
          <a:xfrm>
            <a:off x="6860671" y="5254866"/>
            <a:ext cx="2411484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>
            <a:extLst>
              <a:ext uri="{FF2B5EF4-FFF2-40B4-BE49-F238E27FC236}">
                <a16:creationId xmlns:a16="http://schemas.microsoft.com/office/drawing/2014/main" id="{8A8E2939-7981-082D-4C42-67C0D63B42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6917" y="615796"/>
            <a:ext cx="2831748" cy="427652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70D338FC-6763-A392-D033-2DB712AEFB43}"/>
              </a:ext>
            </a:extLst>
          </p:cNvPr>
          <p:cNvSpPr txBox="1"/>
          <p:nvPr/>
        </p:nvSpPr>
        <p:spPr>
          <a:xfrm>
            <a:off x="8283344" y="667205"/>
            <a:ext cx="2540227" cy="324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511" dirty="0">
                <a:solidFill>
                  <a:srgbClr val="7030A0"/>
                </a:solidFill>
                <a:latin typeface="Barlow Condensed Light" pitchFamily="2" charset="77"/>
              </a:rPr>
              <a:t>fecha</a:t>
            </a:r>
          </a:p>
        </p:txBody>
      </p:sp>
    </p:spTree>
    <p:extLst>
      <p:ext uri="{BB962C8B-B14F-4D97-AF65-F5344CB8AC3E}">
        <p14:creationId xmlns:p14="http://schemas.microsoft.com/office/powerpoint/2010/main" val="29959534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202</TotalTime>
  <Words>163</Words>
  <Application>Microsoft Office PowerPoint</Application>
  <PresentationFormat>Personalizado</PresentationFormat>
  <Paragraphs>47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Barlow Condensed Light</vt:lpstr>
      <vt:lpstr>Barlow Condensed Medium</vt:lpstr>
      <vt:lpstr>Barlow Condensed SemiBold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Nataly</dc:creator>
  <cp:lastModifiedBy>Margoth Liliana Auz Narvaez</cp:lastModifiedBy>
  <cp:revision>4</cp:revision>
  <dcterms:created xsi:type="dcterms:W3CDTF">2023-11-28T20:31:52Z</dcterms:created>
  <dcterms:modified xsi:type="dcterms:W3CDTF">2025-01-08T19:58:43Z</dcterms:modified>
</cp:coreProperties>
</file>