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0"/>
    <p:restoredTop sz="95238"/>
  </p:normalViewPr>
  <p:slideViewPr>
    <p:cSldViewPr snapToGrid="0" snapToObjects="1">
      <p:cViewPr varScale="1">
        <p:scale>
          <a:sx n="74" d="100"/>
          <a:sy n="74" d="100"/>
        </p:scale>
        <p:origin x="642" y="7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923E457-7C5B-DE42-AEAA-26E3C8DC7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5067" y="1320800"/>
            <a:ext cx="7875058" cy="3064931"/>
          </a:xfrm>
        </p:spPr>
        <p:txBody>
          <a:bodyPr>
            <a:normAutofit/>
          </a:bodyPr>
          <a:lstStyle/>
          <a:p>
            <a:r>
              <a:rPr lang="fr-FR" dirty="0"/>
              <a:t>El </a:t>
            </a:r>
            <a:r>
              <a:rPr lang="fr-FR" dirty="0" err="1"/>
              <a:t>docente</a:t>
            </a:r>
            <a:r>
              <a:rPr lang="fr-FR" dirty="0"/>
              <a:t> : ¿</a:t>
            </a:r>
            <a:r>
              <a:rPr lang="fr-FR" dirty="0" err="1"/>
              <a:t>Ejecutador</a:t>
            </a:r>
            <a:r>
              <a:rPr lang="fr-FR" dirty="0"/>
              <a:t> O </a:t>
            </a:r>
            <a:r>
              <a:rPr lang="fr-FR" dirty="0" err="1"/>
              <a:t>CONCEPTor</a:t>
            </a:r>
            <a:r>
              <a:rPr lang="fr-FR" dirty="0"/>
              <a:t> ?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2800" dirty="0"/>
              <a:t>« </a:t>
            </a:r>
            <a:r>
              <a:rPr lang="fr-FR" sz="2800" dirty="0" err="1"/>
              <a:t>Todos</a:t>
            </a:r>
            <a:r>
              <a:rPr lang="fr-FR" sz="2800" dirty="0"/>
              <a:t> </a:t>
            </a:r>
            <a:r>
              <a:rPr lang="fr-FR" sz="2800" dirty="0" err="1"/>
              <a:t>docentes</a:t>
            </a:r>
            <a:r>
              <a:rPr lang="fr-FR" sz="2800" dirty="0"/>
              <a:t> </a:t>
            </a:r>
            <a:r>
              <a:rPr lang="fr-FR" sz="2800" dirty="0" err="1"/>
              <a:t>investigadores</a:t>
            </a:r>
            <a:r>
              <a:rPr lang="fr-FR" sz="2800" dirty="0"/>
              <a:t>»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09C1DCAB-0CE3-2E49-9FA2-B0C8C6D90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809057"/>
            <a:ext cx="7197726" cy="1405467"/>
          </a:xfrm>
        </p:spPr>
        <p:txBody>
          <a:bodyPr/>
          <a:lstStyle/>
          <a:p>
            <a:r>
              <a:rPr lang="fr-FR" dirty="0"/>
              <a:t>Philippe Meirieu</a:t>
            </a:r>
          </a:p>
          <a:p>
            <a:r>
              <a:rPr lang="fr-FR" dirty="0" err="1"/>
              <a:t>Universidad</a:t>
            </a:r>
            <a:r>
              <a:rPr lang="fr-FR" dirty="0"/>
              <a:t> de Lyon - Francia</a:t>
            </a:r>
          </a:p>
        </p:txBody>
      </p:sp>
    </p:spTree>
    <p:extLst>
      <p:ext uri="{BB962C8B-B14F-4D97-AF65-F5344CB8AC3E}">
        <p14:creationId xmlns:p14="http://schemas.microsoft.com/office/powerpoint/2010/main" val="1744836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532D6F0-10AD-2644-868B-AC9EBC85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653" y="408878"/>
            <a:ext cx="6690731" cy="838200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fr-FR" altLang="fr-FR" sz="4400" b="1" dirty="0" err="1">
                <a:ea typeface="ＭＳ Ｐゴシック" panose="020B0600070205080204" pitchFamily="34" charset="-128"/>
              </a:rPr>
              <a:t>Pero</a:t>
            </a:r>
            <a:r>
              <a:rPr lang="fr-FR" altLang="fr-FR" sz="4400" b="1" dirty="0">
                <a:ea typeface="ＭＳ Ｐゴシック" panose="020B0600070205080204" pitchFamily="34" charset="-128"/>
              </a:rPr>
              <a:t> </a:t>
            </a:r>
            <a:r>
              <a:rPr lang="fr-FR" altLang="fr-FR" sz="4400" b="1" dirty="0" err="1">
                <a:ea typeface="ＭＳ Ｐゴシック" panose="020B0600070205080204" pitchFamily="34" charset="-128"/>
              </a:rPr>
              <a:t>decidir</a:t>
            </a:r>
            <a:r>
              <a:rPr lang="fr-FR" altLang="fr-FR" sz="4400" b="1" dirty="0">
                <a:ea typeface="ＭＳ Ｐゴシック" panose="020B0600070205080204" pitchFamily="34" charset="-128"/>
              </a:rPr>
              <a:t> </a:t>
            </a:r>
            <a:r>
              <a:rPr lang="fr-FR" altLang="fr-FR" sz="4400" b="1" dirty="0" err="1">
                <a:ea typeface="ＭＳ Ｐゴシック" panose="020B0600070205080204" pitchFamily="34" charset="-128"/>
              </a:rPr>
              <a:t>supone</a:t>
            </a:r>
            <a:r>
              <a:rPr lang="fr-FR" altLang="fr-FR" sz="4400" b="1" dirty="0">
                <a:ea typeface="ＭＳ Ｐゴシック" panose="020B0600070205080204" pitchFamily="34" charset="-128"/>
              </a:rPr>
              <a:t>…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B35F7623-3165-9C4B-9F33-B5D242BAA1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535" y="1649363"/>
            <a:ext cx="11574965" cy="3034990"/>
          </a:xfr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just" eaLnBrk="1" hangingPunct="1">
              <a:lnSpc>
                <a:spcPct val="130000"/>
              </a:lnSpc>
              <a:defRPr/>
            </a:pP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Ser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conscientes de las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finalidades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que se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persiguen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y </a:t>
            </a:r>
            <a:r>
              <a:rPr lang="fr-FR" altLang="fr-FR" sz="86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el </a:t>
            </a:r>
            <a:r>
              <a:rPr lang="fr-FR" altLang="fr-FR" sz="8600" b="1" i="1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análisis</a:t>
            </a:r>
            <a:r>
              <a:rPr lang="fr-FR" altLang="fr-FR" sz="86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de las </a:t>
            </a:r>
            <a:r>
              <a:rPr lang="fr-FR" altLang="fr-FR" sz="8600" b="1" i="1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posibilidades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que la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institución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ofrece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para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poder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ponerlas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en marcha…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Ser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capaces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de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ir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más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allá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del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empirismo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para </a:t>
            </a:r>
            <a:r>
              <a:rPr lang="fr-FR" altLang="fr-FR" sz="8600" b="1" i="1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anticipar</a:t>
            </a:r>
            <a:r>
              <a:rPr lang="fr-FR" altLang="fr-FR" sz="86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las </a:t>
            </a:r>
            <a:r>
              <a:rPr lang="fr-FR" altLang="fr-FR" sz="8600" b="1" i="1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consecuencias</a:t>
            </a:r>
            <a:r>
              <a:rPr lang="fr-FR" altLang="fr-FR" sz="86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fr-FR" altLang="fr-FR" sz="8600" b="1" i="1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posibles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de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una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acción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evaluarla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y </a:t>
            </a:r>
            <a:r>
              <a:rPr lang="fr-FR" altLang="fr-FR" sz="86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regularla</a:t>
            </a:r>
            <a:r>
              <a:rPr lang="fr-FR" altLang="fr-FR" sz="8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…</a:t>
            </a:r>
            <a:r>
              <a:rPr lang="fr-FR" altLang="fr-FR" sz="3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endParaRPr lang="fr-FR" altLang="fr-FR" sz="27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5C3393FD-9427-7547-BE3F-BD52CB847005}"/>
              </a:ext>
            </a:extLst>
          </p:cNvPr>
          <p:cNvSpPr txBox="1"/>
          <p:nvPr/>
        </p:nvSpPr>
        <p:spPr>
          <a:xfrm>
            <a:off x="520390" y="5001148"/>
            <a:ext cx="11151219" cy="1323439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fr-FR" altLang="fr-FR" sz="4000" dirty="0">
                <a:ea typeface="ＭＳ Ｐゴシック" panose="020B0600070205080204" pitchFamily="34" charset="-128"/>
              </a:rPr>
              <a:t>PLANIFICAR </a:t>
            </a:r>
            <a:r>
              <a:rPr lang="fr-FR" altLang="fr-FR" sz="4000" dirty="0">
                <a:ea typeface="ＭＳ Ｐゴシック" panose="020B0600070205080204" pitchFamily="34" charset="-128"/>
                <a:sym typeface="Monotype Sorts" pitchFamily="2" charset="2"/>
              </a:rPr>
              <a:t> PONER EN MARCHA  OBSERVAR  REGULAR  EVALUAR  PLANIFICAR...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75884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A331C3E-DA54-A640-A4F5-992A00588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123" y="386580"/>
            <a:ext cx="10131425" cy="1456267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fr-FR" dirty="0"/>
              <a:t>DECIDIR SUPONE SER CAPAZ DE REGULAR SU COMPORTAMIENTO AL PERCIBIR LAS TENSIONES INHERENTES A LA ACTIVIDAD PEDAGÓGICA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9C65E2C9-7F99-C649-B65B-599EE00CF3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05021"/>
              </p:ext>
            </p:extLst>
          </p:nvPr>
        </p:nvGraphicFramePr>
        <p:xfrm>
          <a:off x="998028" y="2254096"/>
          <a:ext cx="10131426" cy="427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713">
                  <a:extLst>
                    <a:ext uri="{9D8B030D-6E8A-4147-A177-3AD203B41FA5}">
                      <a16:colId xmlns:a16="http://schemas.microsoft.com/office/drawing/2014/main" xmlns="" val="384530618"/>
                    </a:ext>
                  </a:extLst>
                </a:gridCol>
                <a:gridCol w="5065713">
                  <a:extLst>
                    <a:ext uri="{9D8B030D-6E8A-4147-A177-3AD203B41FA5}">
                      <a16:colId xmlns:a16="http://schemas.microsoft.com/office/drawing/2014/main" xmlns="" val="2977260233"/>
                    </a:ext>
                  </a:extLst>
                </a:gridCol>
              </a:tblGrid>
              <a:tr h="712129"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pattFill prst="pct5">
                            <a:fgClr>
                              <a:schemeClr val="accent1"/>
                            </a:fgClr>
                            <a:bgClr>
                              <a:schemeClr val="bg1"/>
                            </a:bgClr>
                          </a:pattFill>
                        </a:rPr>
                        <a:t>TRES TENSIONES ESTRUCTURANTES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66591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pattFill prst="pct5">
                            <a:fgClr>
                              <a:schemeClr val="accent1"/>
                            </a:fgClr>
                            <a:bgClr>
                              <a:schemeClr val="bg1"/>
                            </a:bgClr>
                          </a:pattFill>
                        </a:rPr>
                        <a:t>PRIORIDAD A LA PROGRAMACIÓN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pattFill prst="pct5">
                            <a:fgClr>
                              <a:schemeClr val="accent1"/>
                            </a:fgClr>
                            <a:bgClr>
                              <a:schemeClr val="bg1"/>
                            </a:bgClr>
                          </a:pattFill>
                        </a:rPr>
                        <a:t>PRIORIDAD AL EVENTO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3243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pattFill prst="pct5">
                            <a:fgClr>
                              <a:schemeClr val="accent1"/>
                            </a:fgClr>
                            <a:bgClr>
                              <a:schemeClr val="bg1"/>
                            </a:bgClr>
                          </a:pattFill>
                        </a:rPr>
                        <a:t>PRIORIDAD AL DESCUBRIMIENTO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pattFill prst="pct5">
                            <a:fgClr>
                              <a:schemeClr val="accent1"/>
                            </a:fgClr>
                            <a:bgClr>
                              <a:schemeClr val="bg1"/>
                            </a:bgClr>
                          </a:pattFill>
                        </a:rPr>
                        <a:t>PRIORIDAD A LA FORMALIZACIÓN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556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pattFill prst="pct5">
                            <a:fgClr>
                              <a:schemeClr val="accent1"/>
                            </a:fgClr>
                            <a:bgClr>
                              <a:schemeClr val="bg1"/>
                            </a:bgClr>
                          </a:pattFill>
                        </a:rPr>
                        <a:t>PRIORIDAD AL ÉXITO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pattFill prst="pct5">
                            <a:fgClr>
                              <a:schemeClr val="accent1"/>
                            </a:fgClr>
                            <a:bgClr>
                              <a:schemeClr val="bg1"/>
                            </a:bgClr>
                          </a:pattFill>
                        </a:rPr>
                        <a:t>PRIORIDAD A LA COMPRENSIÓN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47044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1F7596D4-FAFB-2A4F-AFA6-8F47E86847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987668"/>
              </p:ext>
            </p:extLst>
          </p:nvPr>
        </p:nvGraphicFramePr>
        <p:xfrm>
          <a:off x="312234" y="223024"/>
          <a:ext cx="11686478" cy="6485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3239">
                  <a:extLst>
                    <a:ext uri="{9D8B030D-6E8A-4147-A177-3AD203B41FA5}">
                      <a16:colId xmlns:a16="http://schemas.microsoft.com/office/drawing/2014/main" xmlns="" val="166127107"/>
                    </a:ext>
                  </a:extLst>
                </a:gridCol>
                <a:gridCol w="5843239">
                  <a:extLst>
                    <a:ext uri="{9D8B030D-6E8A-4147-A177-3AD203B41FA5}">
                      <a16:colId xmlns:a16="http://schemas.microsoft.com/office/drawing/2014/main" xmlns="" val="1565121047"/>
                    </a:ext>
                  </a:extLst>
                </a:gridCol>
              </a:tblGrid>
              <a:tr h="1382752"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TENSIONES COTIDIANAS (entre muchas </a:t>
                      </a:r>
                      <a:r>
                        <a:rPr lang="fr-FR" sz="2800" dirty="0" err="1"/>
                        <a:t>otras</a:t>
                      </a:r>
                      <a:r>
                        <a:rPr lang="fr-FR" sz="2800" dirty="0"/>
                        <a:t>): TANTAS POSIBILIDADES POR ARBITRAR Y ENTRE LAS CUALES EL DOCENTE PUEDE « DESPLAZAR EL CURSOR 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6807413"/>
                  </a:ext>
                </a:extLst>
              </a:tr>
              <a:tr h="75608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Clase </a:t>
                      </a:r>
                      <a:r>
                        <a:rPr lang="fr-FR" sz="2400" dirty="0" err="1"/>
                        <a:t>dialogada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Clase </a:t>
                      </a:r>
                      <a:r>
                        <a:rPr lang="fr-FR" sz="2400" dirty="0" err="1"/>
                        <a:t>alternada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8646882"/>
                  </a:ext>
                </a:extLst>
              </a:tr>
              <a:tr h="75608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Enseñanza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simultánea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Pedagogía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diferenciada</a:t>
                      </a:r>
                      <a:r>
                        <a:rPr lang="fr-FR" sz="2400" dirty="0"/>
                        <a:t> (</a:t>
                      </a:r>
                      <a:r>
                        <a:rPr lang="fr-FR" sz="2400" dirty="0" err="1"/>
                        <a:t>individualizada</a:t>
                      </a:r>
                      <a:r>
                        <a:rPr lang="fr-FR" sz="2400" dirty="0"/>
                        <a:t> o </a:t>
                      </a:r>
                      <a:r>
                        <a:rPr lang="fr-FR" sz="2400" dirty="0" err="1"/>
                        <a:t>por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grupos</a:t>
                      </a:r>
                      <a:r>
                        <a:rPr lang="fr-FR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0472309"/>
                  </a:ext>
                </a:extLst>
              </a:tr>
              <a:tr h="75608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Exposición</a:t>
                      </a:r>
                      <a:r>
                        <a:rPr lang="fr-FR" sz="2400" dirty="0"/>
                        <a:t> (</a:t>
                      </a:r>
                      <a:r>
                        <a:rPr lang="fr-FR" sz="2400" dirty="0" err="1"/>
                        <a:t>del</a:t>
                      </a:r>
                      <a:r>
                        <a:rPr lang="fr-FR" sz="2400" dirty="0"/>
                        <a:t> maestro o </a:t>
                      </a:r>
                      <a:r>
                        <a:rPr lang="fr-FR" sz="2400" dirty="0" err="1"/>
                        <a:t>del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alumno</a:t>
                      </a:r>
                      <a:r>
                        <a:rPr lang="fr-FR" sz="2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Situaciones</a:t>
                      </a:r>
                      <a:r>
                        <a:rPr lang="fr-FR" sz="2400" dirty="0"/>
                        <a:t> de </a:t>
                      </a:r>
                      <a:r>
                        <a:rPr lang="fr-FR" sz="2400" dirty="0" err="1"/>
                        <a:t>aprendizaje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dirigidas</a:t>
                      </a:r>
                      <a:r>
                        <a:rPr lang="fr-FR" sz="2400" dirty="0"/>
                        <a:t> (</a:t>
                      </a:r>
                      <a:r>
                        <a:rPr lang="fr-FR" sz="2400" dirty="0" err="1"/>
                        <a:t>investigaciones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experimentales</a:t>
                      </a:r>
                      <a:r>
                        <a:rPr lang="fr-FR" sz="2400" dirty="0"/>
                        <a:t>, </a:t>
                      </a:r>
                      <a:r>
                        <a:rPr lang="fr-FR" sz="2400" dirty="0" err="1"/>
                        <a:t>documentales</a:t>
                      </a:r>
                      <a:r>
                        <a:rPr lang="fr-FR" sz="2400" dirty="0"/>
                        <a:t>, </a:t>
                      </a:r>
                      <a:r>
                        <a:rPr lang="fr-FR" sz="2400" dirty="0" err="1"/>
                        <a:t>grupos</a:t>
                      </a:r>
                      <a:r>
                        <a:rPr lang="fr-FR" sz="2400" dirty="0"/>
                        <a:t> de </a:t>
                      </a:r>
                      <a:r>
                        <a:rPr lang="fr-FR" sz="2400" dirty="0" err="1"/>
                        <a:t>aprendizaje</a:t>
                      </a:r>
                      <a:r>
                        <a:rPr lang="fr-FR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7637181"/>
                  </a:ext>
                </a:extLst>
              </a:tr>
              <a:tr h="75608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Trabajo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individual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Intercambios</a:t>
                      </a:r>
                      <a:r>
                        <a:rPr lang="fr-FR" sz="2400" dirty="0"/>
                        <a:t> entre </a:t>
                      </a:r>
                      <a:r>
                        <a:rPr lang="fr-FR" sz="2400" dirty="0" err="1"/>
                        <a:t>alumnos</a:t>
                      </a:r>
                      <a:r>
                        <a:rPr lang="fr-FR" sz="2400" dirty="0"/>
                        <a:t> (</a:t>
                      </a:r>
                      <a:r>
                        <a:rPr lang="fr-FR" sz="2400" dirty="0" err="1"/>
                        <a:t>verificación</a:t>
                      </a:r>
                      <a:r>
                        <a:rPr lang="fr-FR" sz="2400" dirty="0"/>
                        <a:t>, ajuste o </a:t>
                      </a:r>
                      <a:r>
                        <a:rPr lang="fr-FR" sz="2400" dirty="0" err="1"/>
                        <a:t>monitoreo</a:t>
                      </a:r>
                      <a:r>
                        <a:rPr lang="fr-FR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6068118"/>
                  </a:ext>
                </a:extLst>
              </a:tr>
              <a:tr h="75608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Trabajo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estrictamente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disciplinar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Trabajo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interdisciplinar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8983291"/>
                  </a:ext>
                </a:extLst>
              </a:tr>
              <a:tr h="75608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Trabajo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dirigido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por</a:t>
                      </a:r>
                      <a:r>
                        <a:rPr lang="fr-FR" sz="2400" dirty="0"/>
                        <a:t> el maestro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Trabajo</a:t>
                      </a:r>
                      <a:r>
                        <a:rPr lang="fr-FR" sz="2400" dirty="0"/>
                        <a:t> con « </a:t>
                      </a:r>
                      <a:r>
                        <a:rPr lang="fr-FR" sz="2400" dirty="0" err="1"/>
                        <a:t>personas-recurso</a:t>
                      </a:r>
                      <a:r>
                        <a:rPr lang="fr-FR" sz="2400" dirty="0"/>
                        <a:t>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9275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89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1F7596D4-FAFB-2A4F-AFA6-8F47E86847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18712"/>
              </p:ext>
            </p:extLst>
          </p:nvPr>
        </p:nvGraphicFramePr>
        <p:xfrm>
          <a:off x="312234" y="334534"/>
          <a:ext cx="11686478" cy="60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3239">
                  <a:extLst>
                    <a:ext uri="{9D8B030D-6E8A-4147-A177-3AD203B41FA5}">
                      <a16:colId xmlns:a16="http://schemas.microsoft.com/office/drawing/2014/main" xmlns="" val="166127107"/>
                    </a:ext>
                  </a:extLst>
                </a:gridCol>
                <a:gridCol w="5843239">
                  <a:extLst>
                    <a:ext uri="{9D8B030D-6E8A-4147-A177-3AD203B41FA5}">
                      <a16:colId xmlns:a16="http://schemas.microsoft.com/office/drawing/2014/main" xmlns="" val="1565121047"/>
                    </a:ext>
                  </a:extLst>
                </a:gridCol>
              </a:tblGrid>
              <a:tr h="1382752"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TENSIONES COTIDIANAS (entre muchas </a:t>
                      </a:r>
                      <a:r>
                        <a:rPr lang="fr-FR" sz="2800" dirty="0" err="1"/>
                        <a:t>otras</a:t>
                      </a:r>
                      <a:r>
                        <a:rPr lang="fr-FR" sz="2800" dirty="0"/>
                        <a:t>): TANTAS POSIBILIDADES POR ARBITRAR Y ENTRE LAS CUALES EL DOCENTE PUEDE « DESPLAZAR EL CURSOR 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6807413"/>
                  </a:ext>
                </a:extLst>
              </a:tr>
              <a:tr h="75608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Trabajo</a:t>
                      </a:r>
                      <a:r>
                        <a:rPr lang="fr-FR" sz="2400" dirty="0"/>
                        <a:t> a partir de los </a:t>
                      </a:r>
                      <a:r>
                        <a:rPr lang="fr-FR" sz="2400" dirty="0" err="1"/>
                        <a:t>intereses</a:t>
                      </a:r>
                      <a:r>
                        <a:rPr lang="fr-FR" sz="2400" dirty="0"/>
                        <a:t> y las </a:t>
                      </a:r>
                      <a:r>
                        <a:rPr lang="fr-FR" sz="2400" dirty="0" err="1"/>
                        <a:t>proposiciones</a:t>
                      </a:r>
                      <a:r>
                        <a:rPr lang="fr-FR" sz="2400" dirty="0"/>
                        <a:t> de los </a:t>
                      </a:r>
                      <a:r>
                        <a:rPr lang="fr-FR" sz="2400" dirty="0" err="1"/>
                        <a:t>alumnos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Trabajo</a:t>
                      </a:r>
                      <a:r>
                        <a:rPr lang="fr-FR" sz="2400" dirty="0"/>
                        <a:t> a partir de los </a:t>
                      </a:r>
                      <a:r>
                        <a:rPr lang="fr-FR" sz="2400" dirty="0" err="1"/>
                        <a:t>contenidos</a:t>
                      </a:r>
                      <a:r>
                        <a:rPr lang="fr-FR" sz="2400" dirty="0"/>
                        <a:t> culturales </a:t>
                      </a:r>
                      <a:r>
                        <a:rPr lang="fr-FR" sz="2400" dirty="0" err="1"/>
                        <a:t>propuestos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por</a:t>
                      </a:r>
                      <a:r>
                        <a:rPr lang="fr-FR" sz="2400" dirty="0"/>
                        <a:t> el maestro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8646882"/>
                  </a:ext>
                </a:extLst>
              </a:tr>
              <a:tr h="75608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Método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inductivo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Método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deductivo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0472309"/>
                  </a:ext>
                </a:extLst>
              </a:tr>
              <a:tr h="75608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Pedagogía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basada</a:t>
                      </a:r>
                      <a:r>
                        <a:rPr lang="fr-FR" sz="2400" dirty="0"/>
                        <a:t> en </a:t>
                      </a:r>
                      <a:r>
                        <a:rPr lang="fr-FR" sz="2400" dirty="0" err="1"/>
                        <a:t>proyectos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Progresión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analítica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7637181"/>
                  </a:ext>
                </a:extLst>
              </a:tr>
              <a:tr h="75608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Tanteo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sistemático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Placer de </a:t>
                      </a:r>
                      <a:r>
                        <a:rPr lang="fr-FR" sz="2400" dirty="0" err="1"/>
                        <a:t>hacer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lo</a:t>
                      </a:r>
                      <a:r>
                        <a:rPr lang="fr-FR" sz="2400" dirty="0"/>
                        <a:t> que se </a:t>
                      </a:r>
                      <a:r>
                        <a:rPr lang="fr-FR" sz="2400" dirty="0" err="1"/>
                        <a:t>sabe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hacer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6068118"/>
                  </a:ext>
                </a:extLst>
              </a:tr>
              <a:tr h="75608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Alumnos</a:t>
                      </a:r>
                      <a:r>
                        <a:rPr lang="fr-FR" sz="2400" dirty="0"/>
                        <a:t> en </a:t>
                      </a:r>
                      <a:r>
                        <a:rPr lang="fr-FR" sz="2400" dirty="0" err="1"/>
                        <a:t>autonomía</a:t>
                      </a:r>
                      <a:r>
                        <a:rPr lang="fr-FR" sz="2400" dirty="0"/>
                        <a:t> con </a:t>
                      </a:r>
                      <a:r>
                        <a:rPr lang="fr-FR" sz="2400" dirty="0" err="1"/>
                        <a:t>evaluación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diferida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Enseñanza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supervisada</a:t>
                      </a:r>
                      <a:r>
                        <a:rPr lang="fr-FR" sz="2400" dirty="0"/>
                        <a:t>/</a:t>
                      </a:r>
                      <a:r>
                        <a:rPr lang="fr-FR" sz="2400" dirty="0" err="1"/>
                        <a:t>dirigida</a:t>
                      </a:r>
                      <a:r>
                        <a:rPr lang="fr-FR" sz="2400" dirty="0"/>
                        <a:t> con </a:t>
                      </a:r>
                      <a:r>
                        <a:rPr lang="fr-FR" sz="2400" dirty="0" err="1"/>
                        <a:t>evaluaciones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formativas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frecuentes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8983291"/>
                  </a:ext>
                </a:extLst>
              </a:tr>
              <a:tr h="75608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Apuntalamiento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minucioso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Desapuntalamiento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progresivo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9275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26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122CCC4F-7925-684A-AF9C-DCE6FCC81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07" y="585439"/>
            <a:ext cx="11067585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4400" dirty="0" err="1">
                <a:ea typeface="ＭＳ Ｐゴシック" panose="020B0600070205080204" pitchFamily="34" charset="-128"/>
              </a:rPr>
              <a:t>ConclusiÓn</a:t>
            </a:r>
            <a:endParaRPr lang="fr-FR" altLang="fr-FR" sz="4400" dirty="0">
              <a:ea typeface="ＭＳ Ｐゴシック" panose="020B0600070205080204" pitchFamily="34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0388DAC-9881-4C4D-BAC1-ABBA00DC7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207" y="2047309"/>
            <a:ext cx="11067585" cy="4521820"/>
          </a:xfrm>
          <a:gradFill flip="none" rotWithShape="1">
            <a:gsLst>
              <a:gs pos="0">
                <a:schemeClr val="accent1">
                  <a:shade val="30000"/>
                  <a:satMod val="115000"/>
                  <a:shade val="30000"/>
                  <a:satMod val="115000"/>
                </a:schemeClr>
              </a:gs>
              <a:gs pos="50000">
                <a:schemeClr val="accent1">
                  <a:shade val="30000"/>
                  <a:satMod val="115000"/>
                  <a:shade val="67500"/>
                  <a:satMod val="115000"/>
                </a:schemeClr>
              </a:gs>
              <a:gs pos="100000">
                <a:schemeClr val="accent1">
                  <a:shade val="30000"/>
                  <a:satMod val="115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 anchor="t">
            <a:normAutofit lnSpcReduction="10000"/>
          </a:bodyPr>
          <a:lstStyle/>
          <a:p>
            <a:pPr algn="ctr" eaLnBrk="1" hangingPunct="1">
              <a:lnSpc>
                <a:spcPct val="130000"/>
              </a:lnSpc>
              <a:buFontTx/>
              <a:buNone/>
            </a:pPr>
            <a:r>
              <a:rPr lang="fr-FR" altLang="fr-FR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ENSEÑAR</a:t>
            </a:r>
          </a:p>
          <a:p>
            <a:pPr algn="ctr" eaLnBrk="1" hangingPunct="1">
              <a:lnSpc>
                <a:spcPct val="130000"/>
              </a:lnSpc>
            </a:pPr>
            <a:r>
              <a:rPr lang="fr-FR" altLang="fr-FR" sz="30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 </a:t>
            </a:r>
            <a:r>
              <a:rPr lang="fr-FR" altLang="fr-FR" sz="3000" b="1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oficio</a:t>
            </a:r>
            <a:r>
              <a:rPr lang="fr-FR" altLang="fr-FR" sz="30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fr-FR" altLang="fr-FR" sz="3000" b="1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experto</a:t>
            </a:r>
            <a:endParaRPr lang="fr-FR" altLang="ja-JP" sz="2400" b="1" i="1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fr-FR" altLang="ja-JP" sz="21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El </a:t>
            </a:r>
            <a:r>
              <a:rPr lang="fr-FR" altLang="ja-JP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experto</a:t>
            </a:r>
            <a:r>
              <a:rPr lang="fr-FR" altLang="ja-JP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fr-FR" altLang="ja-JP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tiene</a:t>
            </a:r>
            <a:r>
              <a:rPr lang="fr-FR" altLang="ja-JP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la </a:t>
            </a:r>
            <a:r>
              <a:rPr lang="fr-FR" altLang="ja-JP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capacidad</a:t>
            </a:r>
            <a:r>
              <a:rPr lang="fr-FR" altLang="ja-JP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fr-FR" altLang="ja-JP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articular</a:t>
            </a:r>
            <a:r>
              <a:rPr lang="fr-FR" altLang="ja-JP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el « </a:t>
            </a:r>
            <a:r>
              <a:rPr lang="fr-FR" altLang="ja-JP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detalle</a:t>
            </a:r>
            <a:r>
              <a:rPr lang="fr-FR" altLang="ja-JP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 » y los « </a:t>
            </a:r>
            <a:r>
              <a:rPr lang="fr-FR" altLang="ja-JP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modelos</a:t>
            </a:r>
            <a:r>
              <a:rPr lang="fr-FR" altLang="ja-JP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 », las « </a:t>
            </a:r>
            <a:r>
              <a:rPr lang="fr-FR" altLang="ja-JP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decisiones</a:t>
            </a:r>
            <a:r>
              <a:rPr lang="fr-FR" altLang="ja-JP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 » y los « </a:t>
            </a:r>
            <a:r>
              <a:rPr lang="fr-FR" altLang="ja-JP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desafíos</a:t>
            </a:r>
            <a:r>
              <a:rPr lang="fr-FR" altLang="ja-JP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 ».</a:t>
            </a:r>
            <a:endParaRPr lang="fr-FR" altLang="ja-JP" sz="2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fr-FR" altLang="fr-FR" sz="30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 </a:t>
            </a:r>
            <a:r>
              <a:rPr lang="fr-FR" altLang="fr-FR" sz="3000" b="1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compromiso</a:t>
            </a:r>
            <a:r>
              <a:rPr lang="fr-FR" altLang="fr-FR" sz="30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fr-FR" altLang="fr-FR" sz="3000" b="1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ciudadano</a:t>
            </a:r>
            <a:endParaRPr lang="fr-FR" altLang="fr-FR" sz="3000" b="1" i="1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30000"/>
              </a:lnSpc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El « </a:t>
            </a:r>
            <a:r>
              <a:rPr lang="fr-FR" altLang="fr-FR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profesional</a:t>
            </a: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fr-FR" altLang="fr-FR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ciudadano</a:t>
            </a: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 » es </a:t>
            </a:r>
            <a:r>
              <a:rPr lang="fr-FR" altLang="fr-FR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aquel</a:t>
            </a: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que </a:t>
            </a:r>
            <a:r>
              <a:rPr lang="fr-FR" altLang="fr-FR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rechaza</a:t>
            </a: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la </a:t>
            </a:r>
            <a:r>
              <a:rPr lang="fr-FR" altLang="fr-FR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reducción</a:t>
            </a: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fr-FR" altLang="fr-FR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burocrática</a:t>
            </a: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su </a:t>
            </a:r>
            <a:r>
              <a:rPr lang="fr-FR" altLang="fr-FR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misión</a:t>
            </a: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 sus </a:t>
            </a:r>
            <a:r>
              <a:rPr lang="fr-FR" altLang="fr-FR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competencias</a:t>
            </a: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y </a:t>
            </a:r>
            <a:r>
              <a:rPr lang="fr-FR" altLang="fr-FR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reivindica</a:t>
            </a: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el </a:t>
            </a:r>
            <a:r>
              <a:rPr lang="fr-FR" altLang="fr-FR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compromiso</a:t>
            </a: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con la </a:t>
            </a:r>
            <a:r>
              <a:rPr lang="fr-FR" altLang="fr-FR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institución</a:t>
            </a: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en su </a:t>
            </a:r>
            <a:r>
              <a:rPr lang="fr-FR" altLang="fr-FR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país</a:t>
            </a: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y en el </a:t>
            </a:r>
            <a:r>
              <a:rPr lang="fr-FR" altLang="fr-FR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mundo</a:t>
            </a:r>
            <a:r>
              <a:rPr lang="fr-FR" altLang="fr-FR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endParaRPr lang="fr-FR" altLang="fr-FR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19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0BD0A206-2A99-7549-94F5-13AD807BE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51209" y="6561455"/>
            <a:ext cx="2702179" cy="69278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6434EBB-950E-5F4F-BE6B-CF8094F5A8AC}" type="slidenum">
              <a:rPr lang="fr-FR" altLang="en-GB" sz="1200">
                <a:solidFill>
                  <a:srgbClr val="FFFFFF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fr-FR" altLang="en-GB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C0575A1-0E36-4B40-A850-7815C811EA5C}"/>
              </a:ext>
            </a:extLst>
          </p:cNvPr>
          <p:cNvSpPr txBox="1"/>
          <p:nvPr/>
        </p:nvSpPr>
        <p:spPr>
          <a:xfrm>
            <a:off x="618883" y="533955"/>
            <a:ext cx="109281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« 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Exigir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que la barbarie no se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reproduzca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más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es la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exigencia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primera de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toda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educación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»… porque « que haya hombres para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convertirse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en los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vasallos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ejecutores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de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lo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que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perpetúa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su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propia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esclavización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y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renuncian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a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toda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dignidad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[…],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debemos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creer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que la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educación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puede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todavía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hacer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algo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 en contra de </a:t>
            </a:r>
            <a:r>
              <a:rPr lang="fr-FR" altLang="fr-FR" sz="3600" dirty="0" err="1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eso</a:t>
            </a:r>
            <a:r>
              <a:rPr lang="fr-FR" altLang="fr-FR" sz="3600" dirty="0">
                <a:latin typeface="American Typewriter" panose="02090604020004020304" pitchFamily="18" charset="77"/>
                <a:ea typeface="ＭＳ Ｐゴシック" panose="020B0600070205080204" pitchFamily="34" charset="-128"/>
              </a:rPr>
              <a:t>. »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748C9BA1-44D7-8840-9F07-14882932682A}"/>
              </a:ext>
            </a:extLst>
          </p:cNvPr>
          <p:cNvSpPr txBox="1"/>
          <p:nvPr/>
        </p:nvSpPr>
        <p:spPr>
          <a:xfrm>
            <a:off x="2838450" y="5285678"/>
            <a:ext cx="880342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altLang="fr-FR" sz="2800" dirty="0" err="1">
                <a:latin typeface="Arial" panose="020B0604020202020204" pitchFamily="34" charset="0"/>
              </a:rPr>
              <a:t>Theodor</a:t>
            </a:r>
            <a:r>
              <a:rPr lang="fr-FR" altLang="fr-FR" sz="2800" dirty="0">
                <a:latin typeface="Arial" panose="020B0604020202020204" pitchFamily="34" charset="0"/>
              </a:rPr>
              <a:t> W. Adorno « </a:t>
            </a:r>
            <a:r>
              <a:rPr lang="fr-FR" altLang="fr-FR" sz="2800" dirty="0" err="1">
                <a:latin typeface="Arial" panose="020B0604020202020204" pitchFamily="34" charset="0"/>
              </a:rPr>
              <a:t>Educar</a:t>
            </a:r>
            <a:r>
              <a:rPr lang="fr-FR" altLang="fr-FR" sz="2800" dirty="0">
                <a:latin typeface="Arial" panose="020B0604020202020204" pitchFamily="34" charset="0"/>
              </a:rPr>
              <a:t> </a:t>
            </a:r>
            <a:r>
              <a:rPr lang="fr-FR" altLang="fr-FR" sz="2800" dirty="0" err="1">
                <a:latin typeface="Arial" panose="020B0604020202020204" pitchFamily="34" charset="0"/>
              </a:rPr>
              <a:t>después</a:t>
            </a:r>
            <a:r>
              <a:rPr lang="fr-FR" altLang="fr-FR" sz="2800" dirty="0">
                <a:latin typeface="Arial" panose="020B0604020202020204" pitchFamily="34" charset="0"/>
              </a:rPr>
              <a:t> de Auschwitz», 1966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652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5">
            <a:extLst>
              <a:ext uri="{FF2B5EF4-FFF2-40B4-BE49-F238E27FC236}">
                <a16:creationId xmlns:a16="http://schemas.microsoft.com/office/drawing/2014/main" xmlns="" id="{7C508F8D-B84A-2E49-AC0D-F355AD6645AF}"/>
              </a:ext>
            </a:extLst>
          </p:cNvPr>
          <p:cNvSpPr>
            <a:spLocks noChangeArrowheads="1"/>
          </p:cNvSpPr>
          <p:nvPr/>
        </p:nvSpPr>
        <p:spPr bwMode="auto">
          <a:xfrm rot="2302760">
            <a:off x="7515514" y="2154462"/>
            <a:ext cx="1930275" cy="584195"/>
          </a:xfrm>
          <a:prstGeom prst="notchedRightArrow">
            <a:avLst>
              <a:gd name="adj1" fmla="val 50000"/>
              <a:gd name="adj2" fmla="val 71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xmlns="" id="{D6BD817B-F80F-8A4B-8AE2-4802D5D1D27E}"/>
              </a:ext>
            </a:extLst>
          </p:cNvPr>
          <p:cNvSpPr>
            <a:spLocks noChangeArrowheads="1"/>
          </p:cNvSpPr>
          <p:nvPr/>
        </p:nvSpPr>
        <p:spPr bwMode="auto">
          <a:xfrm rot="7882382">
            <a:off x="1508917" y="2271115"/>
            <a:ext cx="1889699" cy="533400"/>
          </a:xfrm>
          <a:prstGeom prst="notchedRightArrow">
            <a:avLst>
              <a:gd name="adj1" fmla="val 50000"/>
              <a:gd name="adj2" fmla="val 71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xmlns="" id="{EB57A42E-4E49-264E-B255-B1AC2AE53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930" y="3468222"/>
            <a:ext cx="38829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INSTAURAR LA ESCUELA</a:t>
            </a:r>
            <a:endParaRPr lang="fr-FR" altLang="fr-FR" sz="2400" dirty="0">
              <a:latin typeface="Times" pitchFamily="2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xmlns="" id="{ADA7899D-AE7C-7A46-A3E5-49CF57B7B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974" y="3447805"/>
            <a:ext cx="49644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HACER COINCIDIR LA HUMANIDAD CON LO HUMANO</a:t>
            </a:r>
            <a:endParaRPr lang="fr-FR" altLang="fr-FR" sz="2400" dirty="0">
              <a:latin typeface="Times" pitchFamily="2" charset="0"/>
            </a:endParaRPr>
          </a:p>
        </p:txBody>
      </p:sp>
      <p:sp>
        <p:nvSpPr>
          <p:cNvPr id="13" name="AutoShape 11">
            <a:extLst>
              <a:ext uri="{FF2B5EF4-FFF2-40B4-BE49-F238E27FC236}">
                <a16:creationId xmlns:a16="http://schemas.microsoft.com/office/drawing/2014/main" xmlns="" id="{CB2B9DD1-4A8B-534B-9AAF-7DD133119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323" y="4056970"/>
            <a:ext cx="661395" cy="609600"/>
          </a:xfrm>
          <a:prstGeom prst="down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xmlns="" id="{ADCD50D6-E025-4542-91C3-ABA8FF2FA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078" y="3918963"/>
            <a:ext cx="661395" cy="374363"/>
          </a:xfrm>
          <a:prstGeom prst="downArrow">
            <a:avLst>
              <a:gd name="adj1" fmla="val 50000"/>
              <a:gd name="adj2" fmla="val 28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15" name="AutoShape 13">
            <a:extLst>
              <a:ext uri="{FF2B5EF4-FFF2-40B4-BE49-F238E27FC236}">
                <a16:creationId xmlns:a16="http://schemas.microsoft.com/office/drawing/2014/main" xmlns="" id="{C2FB9ED0-7FAB-6548-9F16-8875966F5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3319" y="4352908"/>
            <a:ext cx="661395" cy="609600"/>
          </a:xfrm>
          <a:prstGeom prst="down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 dirty="0"/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xmlns="" id="{F480D487-D780-B346-9C62-26E8E6BBE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67" y="4793663"/>
            <a:ext cx="3023519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FR" altLang="fr-FR" sz="2000" dirty="0" err="1">
                <a:latin typeface="Arial" panose="020B0604020202020204" pitchFamily="34" charset="0"/>
              </a:rPr>
              <a:t>Proyecto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antropológico</a:t>
            </a:r>
            <a:r>
              <a:rPr lang="fr-FR" altLang="fr-FR" sz="2000" dirty="0">
                <a:latin typeface="Arial" panose="020B0604020202020204" pitchFamily="34" charset="0"/>
              </a:rPr>
              <a:t> :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FR" altLang="fr-FR" sz="2000" dirty="0" err="1">
                <a:latin typeface="Arial" panose="020B0604020202020204" pitchFamily="34" charset="0"/>
              </a:rPr>
              <a:t>Transmitir</a:t>
            </a:r>
            <a:r>
              <a:rPr lang="fr-FR" altLang="fr-FR" sz="2000" dirty="0">
                <a:latin typeface="Arial" panose="020B0604020202020204" pitchFamily="34" charset="0"/>
              </a:rPr>
              <a:t> sus </a:t>
            </a:r>
            <a:r>
              <a:rPr lang="fr-FR" altLang="fr-FR" sz="2000" dirty="0" err="1">
                <a:latin typeface="Arial" panose="020B0604020202020204" pitchFamily="34" charset="0"/>
              </a:rPr>
              <a:t>propios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descubrimientos</a:t>
            </a:r>
            <a:r>
              <a:rPr lang="fr-FR" altLang="fr-FR" sz="2000" dirty="0">
                <a:latin typeface="Arial" panose="020B0604020202020204" pitchFamily="34" charset="0"/>
              </a:rPr>
              <a:t> para </a:t>
            </a:r>
            <a:r>
              <a:rPr lang="fr-FR" altLang="fr-FR" sz="2000" dirty="0" err="1">
                <a:latin typeface="Arial" panose="020B0604020202020204" pitchFamily="34" charset="0"/>
              </a:rPr>
              <a:t>asegurar</a:t>
            </a:r>
            <a:r>
              <a:rPr lang="fr-FR" altLang="fr-FR" sz="2000" dirty="0">
                <a:latin typeface="Arial" panose="020B0604020202020204" pitchFamily="34" charset="0"/>
              </a:rPr>
              <a:t> el </a:t>
            </a:r>
            <a:r>
              <a:rPr lang="fr-FR" altLang="fr-FR" sz="2000" dirty="0" err="1">
                <a:latin typeface="Arial" panose="020B0604020202020204" pitchFamily="34" charset="0"/>
              </a:rPr>
              <a:t>vínculo</a:t>
            </a:r>
            <a:r>
              <a:rPr lang="fr-FR" altLang="fr-FR" sz="2000" dirty="0">
                <a:latin typeface="Arial" panose="020B0604020202020204" pitchFamily="34" charset="0"/>
              </a:rPr>
              <a:t> entre las </a:t>
            </a:r>
            <a:r>
              <a:rPr lang="fr-FR" altLang="fr-FR" sz="2000" dirty="0" err="1">
                <a:latin typeface="Arial" panose="020B0604020202020204" pitchFamily="34" charset="0"/>
              </a:rPr>
              <a:t>generaciones</a:t>
            </a:r>
            <a:r>
              <a:rPr lang="fr-FR" altLang="fr-FR" sz="20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xmlns="" id="{DD1DC1DD-5D0D-5F4D-8A4E-4E727D10E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575" y="4441537"/>
            <a:ext cx="3460399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fr-FR" altLang="fr-FR" sz="2000" dirty="0" err="1">
                <a:latin typeface="Arial" panose="020B0604020202020204" pitchFamily="34" charset="0"/>
              </a:rPr>
              <a:t>Proyecto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político</a:t>
            </a:r>
            <a:r>
              <a:rPr lang="fr-FR" altLang="fr-FR" sz="2000" dirty="0">
                <a:latin typeface="Arial" panose="020B0604020202020204" pitchFamily="34" charset="0"/>
              </a:rPr>
              <a:t> :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fr-FR" altLang="fr-FR" sz="2000" dirty="0" err="1">
                <a:latin typeface="Arial" panose="020B0604020202020204" pitchFamily="34" charset="0"/>
              </a:rPr>
              <a:t>Construir</a:t>
            </a:r>
            <a:r>
              <a:rPr lang="fr-FR" altLang="fr-FR" sz="2000" dirty="0">
                <a:latin typeface="Arial" panose="020B0604020202020204" pitchFamily="34" charset="0"/>
              </a:rPr>
              <a:t> un </a:t>
            </a:r>
            <a:r>
              <a:rPr lang="fr-FR" altLang="fr-FR" sz="2000" dirty="0" err="1">
                <a:latin typeface="Arial" panose="020B0604020202020204" pitchFamily="34" charset="0"/>
              </a:rPr>
              <a:t>espacio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público</a:t>
            </a:r>
            <a:r>
              <a:rPr lang="fr-FR" altLang="fr-FR" sz="2000" dirty="0">
                <a:latin typeface="Arial" panose="020B0604020202020204" pitchFamily="34" charset="0"/>
              </a:rPr>
              <a:t> que </a:t>
            </a:r>
            <a:r>
              <a:rPr lang="fr-FR" altLang="fr-FR" sz="2000" dirty="0" err="1">
                <a:latin typeface="Arial" panose="020B0604020202020204" pitchFamily="34" charset="0"/>
              </a:rPr>
              <a:t>permita</a:t>
            </a:r>
            <a:r>
              <a:rPr lang="fr-FR" altLang="fr-FR" sz="2000" dirty="0">
                <a:latin typeface="Arial" panose="020B0604020202020204" pitchFamily="34" charset="0"/>
              </a:rPr>
              <a:t> que el </a:t>
            </a:r>
            <a:r>
              <a:rPr lang="fr-FR" altLang="fr-FR" sz="2000" dirty="0" err="1">
                <a:latin typeface="Arial" panose="020B0604020202020204" pitchFamily="34" charset="0"/>
              </a:rPr>
              <a:t>individuo</a:t>
            </a:r>
            <a:r>
              <a:rPr lang="fr-FR" altLang="fr-FR" sz="2000" dirty="0">
                <a:latin typeface="Arial" panose="020B0604020202020204" pitchFamily="34" charset="0"/>
              </a:rPr>
              <a:t> base sus </a:t>
            </a:r>
            <a:r>
              <a:rPr lang="fr-FR" altLang="fr-FR" sz="2000" dirty="0" err="1">
                <a:latin typeface="Arial" panose="020B0604020202020204" pitchFamily="34" charset="0"/>
              </a:rPr>
              <a:t>intercambios</a:t>
            </a:r>
            <a:r>
              <a:rPr lang="fr-FR" altLang="fr-FR" sz="2000" dirty="0">
                <a:latin typeface="Arial" panose="020B0604020202020204" pitchFamily="34" charset="0"/>
              </a:rPr>
              <a:t> en la </a:t>
            </a:r>
            <a:r>
              <a:rPr lang="fr-FR" altLang="fr-FR" sz="2000" dirty="0" err="1">
                <a:latin typeface="Arial" panose="020B0604020202020204" pitchFamily="34" charset="0"/>
              </a:rPr>
              <a:t>búsqueda</a:t>
            </a:r>
            <a:r>
              <a:rPr lang="fr-FR" altLang="fr-FR" sz="2000" dirty="0">
                <a:latin typeface="Arial" panose="020B0604020202020204" pitchFamily="34" charset="0"/>
              </a:rPr>
              <a:t> de la </a:t>
            </a:r>
            <a:r>
              <a:rPr lang="fr-FR" altLang="fr-FR" sz="2000" dirty="0" err="1">
                <a:latin typeface="Arial" panose="020B0604020202020204" pitchFamily="34" charset="0"/>
              </a:rPr>
              <a:t>precisión</a:t>
            </a:r>
            <a:r>
              <a:rPr lang="fr-FR" altLang="fr-FR" sz="2000" dirty="0">
                <a:latin typeface="Arial" panose="020B0604020202020204" pitchFamily="34" charset="0"/>
              </a:rPr>
              <a:t>, de la </a:t>
            </a:r>
            <a:r>
              <a:rPr lang="fr-FR" altLang="fr-FR" sz="2000" dirty="0" err="1">
                <a:latin typeface="Arial" panose="020B0604020202020204" pitchFamily="34" charset="0"/>
              </a:rPr>
              <a:t>exactitud</a:t>
            </a:r>
            <a:r>
              <a:rPr lang="fr-FR" altLang="fr-FR" sz="2000" dirty="0">
                <a:latin typeface="Arial" panose="020B0604020202020204" pitchFamily="34" charset="0"/>
              </a:rPr>
              <a:t> y de la </a:t>
            </a:r>
            <a:r>
              <a:rPr lang="fr-FR" altLang="fr-FR" sz="2000" dirty="0" err="1">
                <a:latin typeface="Arial" panose="020B0604020202020204" pitchFamily="34" charset="0"/>
              </a:rPr>
              <a:t>verdad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más</a:t>
            </a:r>
            <a:r>
              <a:rPr lang="fr-FR" altLang="fr-FR" sz="2000" dirty="0">
                <a:latin typeface="Arial" panose="020B0604020202020204" pitchFamily="34" charset="0"/>
              </a:rPr>
              <a:t> que la </a:t>
            </a:r>
            <a:r>
              <a:rPr lang="fr-FR" altLang="fr-FR" sz="2000" dirty="0" err="1">
                <a:latin typeface="Arial" panose="020B0604020202020204" pitchFamily="34" charset="0"/>
              </a:rPr>
              <a:t>violencia</a:t>
            </a:r>
            <a:r>
              <a:rPr lang="fr-FR" altLang="fr-FR" sz="20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xmlns="" id="{D571E135-74D0-144D-8D3D-6650F43E4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4890" y="5130698"/>
            <a:ext cx="299011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FR" altLang="fr-FR" sz="2000" dirty="0" err="1">
                <a:latin typeface="Arial" panose="020B0604020202020204" pitchFamily="34" charset="0"/>
              </a:rPr>
              <a:t>Proyecto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filosófico</a:t>
            </a:r>
            <a:r>
              <a:rPr lang="fr-FR" altLang="fr-FR" sz="2000" dirty="0">
                <a:latin typeface="Arial" panose="020B0604020202020204" pitchFamily="34" charset="0"/>
              </a:rPr>
              <a:t>: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FR" altLang="fr-FR" sz="2000" dirty="0" err="1">
                <a:latin typeface="Arial" panose="020B0604020202020204" pitchFamily="34" charset="0"/>
              </a:rPr>
              <a:t>Hacer</a:t>
            </a:r>
            <a:r>
              <a:rPr lang="fr-FR" altLang="fr-FR" sz="2000" dirty="0">
                <a:latin typeface="Arial" panose="020B0604020202020204" pitchFamily="34" charset="0"/>
              </a:rPr>
              <a:t> que </a:t>
            </a:r>
            <a:r>
              <a:rPr lang="fr-FR" altLang="fr-FR" sz="2000" dirty="0" err="1">
                <a:latin typeface="Arial" panose="020B0604020202020204" pitchFamily="34" charset="0"/>
              </a:rPr>
              <a:t>cada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uno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sea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capaz</a:t>
            </a:r>
            <a:r>
              <a:rPr lang="fr-FR" altLang="fr-FR" sz="2000" dirty="0">
                <a:latin typeface="Arial" panose="020B0604020202020204" pitchFamily="34" charset="0"/>
              </a:rPr>
              <a:t> de « </a:t>
            </a:r>
            <a:r>
              <a:rPr lang="fr-FR" altLang="fr-FR" sz="2000" dirty="0" err="1">
                <a:latin typeface="Arial" panose="020B0604020202020204" pitchFamily="34" charset="0"/>
              </a:rPr>
              <a:t>pensar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por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sí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mismo</a:t>
            </a:r>
            <a:r>
              <a:rPr lang="fr-FR" altLang="fr-FR" sz="2000" dirty="0">
                <a:latin typeface="Arial" panose="020B0604020202020204" pitchFamily="34" charset="0"/>
              </a:rPr>
              <a:t> ».</a:t>
            </a:r>
          </a:p>
        </p:txBody>
      </p:sp>
      <p:sp>
        <p:nvSpPr>
          <p:cNvPr id="21" name="AutoShape 21">
            <a:extLst>
              <a:ext uri="{FF2B5EF4-FFF2-40B4-BE49-F238E27FC236}">
                <a16:creationId xmlns:a16="http://schemas.microsoft.com/office/drawing/2014/main" xmlns="" id="{452DCA83-B58E-1642-8EBF-94638E5EB6DA}"/>
              </a:ext>
            </a:extLst>
          </p:cNvPr>
          <p:cNvSpPr>
            <a:spLocks/>
          </p:cNvSpPr>
          <p:nvPr/>
        </p:nvSpPr>
        <p:spPr bwMode="auto">
          <a:xfrm rot="16200000">
            <a:off x="5559357" y="-1750488"/>
            <a:ext cx="381000" cy="6424977"/>
          </a:xfrm>
          <a:prstGeom prst="leftBrace">
            <a:avLst>
              <a:gd name="adj1" fmla="val 11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B72252EF-25CB-F248-A7E8-F305C12D2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933" y="502009"/>
            <a:ext cx="76098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4400" dirty="0">
                <a:latin typeface="Arial" panose="020B0604020202020204" pitchFamily="34" charset="0"/>
              </a:rPr>
              <a:t>« El </a:t>
            </a:r>
            <a:r>
              <a:rPr lang="fr-FR" altLang="fr-FR" sz="4400" dirty="0" err="1">
                <a:latin typeface="Arial" panose="020B0604020202020204" pitchFamily="34" charset="0"/>
              </a:rPr>
              <a:t>proyecto</a:t>
            </a:r>
            <a:r>
              <a:rPr lang="fr-FR" altLang="fr-FR" sz="4400" dirty="0">
                <a:latin typeface="Arial" panose="020B0604020202020204" pitchFamily="34" charset="0"/>
              </a:rPr>
              <a:t> de </a:t>
            </a:r>
            <a:r>
              <a:rPr lang="fr-FR" altLang="fr-FR" sz="4400" dirty="0" err="1">
                <a:latin typeface="Arial" panose="020B0604020202020204" pitchFamily="34" charset="0"/>
              </a:rPr>
              <a:t>enseñar</a:t>
            </a:r>
            <a:r>
              <a:rPr lang="fr-FR" altLang="fr-FR" sz="4400" dirty="0">
                <a:latin typeface="Arial" panose="020B0604020202020204" pitchFamily="34" charset="0"/>
              </a:rPr>
              <a:t> »</a:t>
            </a:r>
          </a:p>
        </p:txBody>
      </p:sp>
      <p:sp>
        <p:nvSpPr>
          <p:cNvPr id="23" name="AutoShape 4">
            <a:extLst>
              <a:ext uri="{FF2B5EF4-FFF2-40B4-BE49-F238E27FC236}">
                <a16:creationId xmlns:a16="http://schemas.microsoft.com/office/drawing/2014/main" xmlns="" id="{27050449-4CA8-9048-B3D2-D90C038AD92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987856" y="2181110"/>
            <a:ext cx="1524000" cy="661395"/>
          </a:xfrm>
          <a:prstGeom prst="notchedRightArrow">
            <a:avLst>
              <a:gd name="adj1" fmla="val 50000"/>
              <a:gd name="adj2" fmla="val 71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xmlns="" id="{6E2B4E0D-5BA1-DC40-BE83-5B2298A1B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3982" y="3452313"/>
            <a:ext cx="311800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dirty="0"/>
              <a:t>TRANSMITIR</a:t>
            </a:r>
            <a:endParaRPr lang="fr-FR" altLang="fr-FR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97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21" grpId="0" animBg="1"/>
      <p:bldP spid="23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E6C1818-0DA6-8D4F-9E7A-CBE6DA1AA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8534"/>
            <a:ext cx="10131425" cy="1456267"/>
          </a:xfrm>
        </p:spPr>
        <p:txBody>
          <a:bodyPr>
            <a:normAutofit/>
          </a:bodyPr>
          <a:lstStyle/>
          <a:p>
            <a:r>
              <a:rPr lang="fr-FR" sz="6000" dirty="0"/>
              <a:t>PLAN de </a:t>
            </a:r>
            <a:r>
              <a:rPr lang="fr-FR" sz="6000" dirty="0" err="1"/>
              <a:t>estudio</a:t>
            </a:r>
            <a:endParaRPr lang="fr-FR" sz="6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D0B871F-DA27-AC40-B7BB-8B44ED50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74801"/>
            <a:ext cx="10820398" cy="4809066"/>
          </a:xfrm>
        </p:spPr>
        <p:txBody>
          <a:bodyPr>
            <a:norm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fr-FR" sz="4000" dirty="0"/>
              <a:t>Un </a:t>
            </a:r>
            <a:r>
              <a:rPr lang="fr-FR" sz="4000" dirty="0" err="1"/>
              <a:t>nuevo</a:t>
            </a:r>
            <a:r>
              <a:rPr lang="fr-FR" sz="4000" dirty="0"/>
              <a:t> </a:t>
            </a:r>
            <a:r>
              <a:rPr lang="fr-FR" sz="4000" dirty="0" err="1"/>
              <a:t>contexto</a:t>
            </a:r>
            <a:r>
              <a:rPr lang="fr-FR" sz="4000" dirty="0"/>
              <a:t> </a:t>
            </a:r>
            <a:r>
              <a:rPr lang="fr-FR" sz="4000" dirty="0" err="1"/>
              <a:t>ideológico</a:t>
            </a:r>
            <a:r>
              <a:rPr lang="fr-FR" sz="4000" dirty="0"/>
              <a:t> </a:t>
            </a:r>
            <a:r>
              <a:rPr lang="fr-FR" sz="4000" dirty="0" err="1"/>
              <a:t>internacional</a:t>
            </a:r>
            <a:r>
              <a:rPr lang="fr-FR" sz="4000" dirty="0"/>
              <a:t>: el </a:t>
            </a:r>
            <a:r>
              <a:rPr lang="fr-FR" sz="4000" dirty="0" err="1"/>
              <a:t>paradigma</a:t>
            </a:r>
            <a:r>
              <a:rPr lang="fr-FR" sz="4000" dirty="0"/>
              <a:t> de la </a:t>
            </a:r>
            <a:r>
              <a:rPr lang="fr-FR" sz="4000" dirty="0" err="1"/>
              <a:t>Escuela</a:t>
            </a:r>
            <a:r>
              <a:rPr lang="fr-FR" sz="4000" dirty="0"/>
              <a:t> </a:t>
            </a:r>
            <a:r>
              <a:rPr lang="fr-FR" sz="4000" dirty="0" err="1"/>
              <a:t>eficaz</a:t>
            </a:r>
            <a:endParaRPr lang="fr-FR" sz="4000" dirty="0"/>
          </a:p>
          <a:p>
            <a:pPr marL="0" indent="0" algn="just">
              <a:buNone/>
            </a:pPr>
            <a:endParaRPr lang="fr-FR" sz="4000" dirty="0"/>
          </a:p>
          <a:p>
            <a:pPr marL="0" indent="0" algn="just">
              <a:buNone/>
            </a:pPr>
            <a:r>
              <a:rPr lang="fr-FR" sz="4000" dirty="0"/>
              <a:t>II. Una </a:t>
            </a:r>
            <a:r>
              <a:rPr lang="fr-FR" sz="4000" dirty="0" err="1"/>
              <a:t>Escuela</a:t>
            </a:r>
            <a:r>
              <a:rPr lang="fr-FR" sz="4000" dirty="0"/>
              <a:t> sin </a:t>
            </a:r>
            <a:r>
              <a:rPr lang="fr-FR" sz="4000" dirty="0" err="1"/>
              <a:t>proyecto</a:t>
            </a:r>
            <a:r>
              <a:rPr lang="fr-FR" sz="4000" dirty="0"/>
              <a:t> </a:t>
            </a:r>
            <a:r>
              <a:rPr lang="fr-FR" sz="4000" dirty="0" err="1"/>
              <a:t>educativo</a:t>
            </a:r>
            <a:r>
              <a:rPr lang="fr-FR" sz="4000" dirty="0"/>
              <a:t>, ¿en </a:t>
            </a:r>
            <a:r>
              <a:rPr lang="fr-FR" sz="4000" dirty="0" err="1"/>
              <a:t>serio</a:t>
            </a:r>
            <a:r>
              <a:rPr lang="fr-FR" sz="4000" dirty="0"/>
              <a:t>?</a:t>
            </a:r>
          </a:p>
          <a:p>
            <a:pPr marL="0" indent="0" algn="just">
              <a:buNone/>
            </a:pPr>
            <a:endParaRPr lang="fr-FR" sz="4000" dirty="0"/>
          </a:p>
          <a:p>
            <a:pPr marL="0" indent="0" algn="just">
              <a:buNone/>
            </a:pPr>
            <a:r>
              <a:rPr lang="fr-FR" sz="4000" dirty="0"/>
              <a:t>III. </a:t>
            </a:r>
            <a:r>
              <a:rPr lang="fr-FR" sz="4000" dirty="0" err="1"/>
              <a:t>Hacia</a:t>
            </a:r>
            <a:r>
              <a:rPr lang="fr-FR" sz="4000" dirty="0"/>
              <a:t> un </a:t>
            </a:r>
            <a:r>
              <a:rPr lang="fr-FR" sz="4000" dirty="0" err="1"/>
              <a:t>docente</a:t>
            </a:r>
            <a:r>
              <a:rPr lang="fr-FR" sz="4000" dirty="0"/>
              <a:t> que </a:t>
            </a:r>
            <a:r>
              <a:rPr lang="fr-FR" sz="4000" dirty="0" err="1"/>
              <a:t>actúa</a:t>
            </a:r>
            <a:r>
              <a:rPr lang="fr-FR" sz="4000" dirty="0"/>
              <a:t> y </a:t>
            </a:r>
            <a:r>
              <a:rPr lang="fr-FR" sz="4000" dirty="0" err="1"/>
              <a:t>decide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38085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4B70B48-D4FC-824C-BE30-F0467BD7B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540" y="159658"/>
            <a:ext cx="10131425" cy="1906210"/>
          </a:xfrm>
        </p:spPr>
        <p:txBody>
          <a:bodyPr>
            <a:normAutofit fontScale="90000"/>
          </a:bodyPr>
          <a:lstStyle/>
          <a:p>
            <a:pPr algn="just"/>
            <a:r>
              <a:rPr lang="fr-FR" dirty="0"/>
              <a:t>I. </a:t>
            </a:r>
            <a:r>
              <a:rPr lang="fr-FR" sz="4000" dirty="0"/>
              <a:t>Un </a:t>
            </a:r>
            <a:r>
              <a:rPr lang="fr-FR" sz="4000" dirty="0" err="1"/>
              <a:t>nuevo</a:t>
            </a:r>
            <a:r>
              <a:rPr lang="fr-FR" sz="4000" dirty="0"/>
              <a:t> </a:t>
            </a:r>
            <a:r>
              <a:rPr lang="fr-FR" sz="4000" dirty="0" err="1"/>
              <a:t>contexto</a:t>
            </a:r>
            <a:r>
              <a:rPr lang="fr-FR" sz="4000" dirty="0"/>
              <a:t> </a:t>
            </a:r>
            <a:r>
              <a:rPr lang="fr-FR" sz="4000" dirty="0" err="1"/>
              <a:t>ideológico</a:t>
            </a:r>
            <a:r>
              <a:rPr lang="fr-FR" sz="4000" dirty="0"/>
              <a:t> </a:t>
            </a:r>
            <a:r>
              <a:rPr lang="fr-FR" sz="4000" dirty="0" err="1"/>
              <a:t>internacional</a:t>
            </a:r>
            <a:r>
              <a:rPr lang="fr-FR" sz="4000" dirty="0"/>
              <a:t>: el </a:t>
            </a:r>
            <a:r>
              <a:rPr lang="fr-FR" sz="4000" dirty="0" err="1"/>
              <a:t>paradigma</a:t>
            </a:r>
            <a:r>
              <a:rPr lang="fr-FR" sz="4000" dirty="0"/>
              <a:t> de la </a:t>
            </a:r>
            <a:r>
              <a:rPr lang="fr-FR" sz="4000" dirty="0" err="1"/>
              <a:t>escuela</a:t>
            </a:r>
            <a:r>
              <a:rPr lang="fr-FR" sz="4000" dirty="0"/>
              <a:t> </a:t>
            </a:r>
            <a:r>
              <a:rPr lang="fr-FR" sz="4000" dirty="0" err="1"/>
              <a:t>eficaz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CA13CDF-BEFF-2648-BA11-736435F98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515" y="2225524"/>
            <a:ext cx="10131425" cy="2785534"/>
          </a:xfrm>
          <a:solidFill>
            <a:schemeClr val="accent1">
              <a:shade val="30000"/>
              <a:satMod val="115000"/>
            </a:schemeClr>
          </a:solidFill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fr-FR" sz="2800" dirty="0" err="1"/>
              <a:t>Comparaciones</a:t>
            </a:r>
            <a:r>
              <a:rPr lang="fr-FR" sz="2800" dirty="0"/>
              <a:t> </a:t>
            </a:r>
            <a:r>
              <a:rPr lang="fr-FR" sz="2800" dirty="0" err="1"/>
              <a:t>internacionales</a:t>
            </a:r>
            <a:r>
              <a:rPr lang="fr-FR" sz="2800" dirty="0"/>
              <a:t> </a:t>
            </a:r>
            <a:r>
              <a:rPr lang="fr-FR" sz="2800" dirty="0" err="1"/>
              <a:t>hegemónicas</a:t>
            </a:r>
            <a:r>
              <a:rPr lang="fr-FR" sz="2800" dirty="0"/>
              <a:t> mal </a:t>
            </a:r>
            <a:r>
              <a:rPr lang="fr-FR" sz="2800" dirty="0" err="1"/>
              <a:t>interpretadas</a:t>
            </a:r>
            <a:endParaRPr lang="fr-FR" sz="2800" dirty="0"/>
          </a:p>
          <a:p>
            <a:pPr marL="342900" indent="-342900" algn="just">
              <a:buFont typeface="+mj-lt"/>
              <a:buAutoNum type="arabicPeriod"/>
            </a:pPr>
            <a:r>
              <a:rPr lang="fr-FR" sz="2800" dirty="0"/>
              <a:t>Meta-</a:t>
            </a:r>
            <a:r>
              <a:rPr lang="fr-FR" sz="2800" dirty="0" err="1"/>
              <a:t>análisis</a:t>
            </a:r>
            <a:r>
              <a:rPr lang="fr-FR" sz="2800" dirty="0"/>
              <a:t> de los </a:t>
            </a:r>
            <a:r>
              <a:rPr lang="fr-FR" sz="2800" dirty="0" err="1"/>
              <a:t>resultados</a:t>
            </a:r>
            <a:r>
              <a:rPr lang="fr-FR" sz="2800" dirty="0"/>
              <a:t> </a:t>
            </a:r>
            <a:r>
              <a:rPr lang="fr-FR" sz="2800" dirty="0" err="1"/>
              <a:t>descontextualizados</a:t>
            </a:r>
            <a:endParaRPr lang="fr-FR" sz="2800" dirty="0"/>
          </a:p>
          <a:p>
            <a:pPr marL="342900" indent="-342900" algn="just">
              <a:buFont typeface="+mj-lt"/>
              <a:buAutoNum type="arabicPeriod"/>
            </a:pPr>
            <a:r>
              <a:rPr lang="fr-FR" sz="2800" dirty="0" err="1"/>
              <a:t>Métodos</a:t>
            </a:r>
            <a:r>
              <a:rPr lang="fr-FR" sz="2800" dirty="0"/>
              <a:t> poco </a:t>
            </a:r>
            <a:r>
              <a:rPr lang="fr-FR" sz="2800" dirty="0" err="1"/>
              <a:t>transferibles</a:t>
            </a:r>
            <a:r>
              <a:rPr lang="fr-FR" sz="2800" dirty="0"/>
              <a:t> y mal </a:t>
            </a:r>
            <a:r>
              <a:rPr lang="fr-FR" sz="2800" dirty="0" err="1"/>
              <a:t>transferidos</a:t>
            </a:r>
            <a:r>
              <a:rPr lang="fr-FR" sz="2800" dirty="0"/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FR" sz="2800" dirty="0" err="1"/>
              <a:t>Prescripciones</a:t>
            </a:r>
            <a:r>
              <a:rPr lang="fr-FR" sz="2800" dirty="0"/>
              <a:t> </a:t>
            </a:r>
            <a:r>
              <a:rPr lang="fr-FR" sz="2800" dirty="0" err="1"/>
              <a:t>deducidas</a:t>
            </a:r>
            <a:r>
              <a:rPr lang="fr-FR" sz="2800" dirty="0"/>
              <a:t> de </a:t>
            </a:r>
            <a:r>
              <a:rPr lang="fr-FR" sz="2800" dirty="0" err="1"/>
              <a:t>enfoques</a:t>
            </a:r>
            <a:r>
              <a:rPr lang="fr-FR" sz="2800" dirty="0"/>
              <a:t> </a:t>
            </a:r>
            <a:r>
              <a:rPr lang="fr-FR" sz="2800" dirty="0" err="1"/>
              <a:t>científicos</a:t>
            </a:r>
            <a:r>
              <a:rPr lang="fr-FR" sz="2800" dirty="0"/>
              <a:t> </a:t>
            </a:r>
            <a:r>
              <a:rPr lang="fr-FR" sz="2800" dirty="0" err="1"/>
              <a:t>parciales</a:t>
            </a:r>
            <a:endParaRPr lang="fr-FR" sz="24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FBEDCDC4-7228-6B42-817D-91D70E76164A}"/>
              </a:ext>
            </a:extLst>
          </p:cNvPr>
          <p:cNvSpPr txBox="1"/>
          <p:nvPr/>
        </p:nvSpPr>
        <p:spPr>
          <a:xfrm>
            <a:off x="2434999" y="5471886"/>
            <a:ext cx="6633028" cy="95410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/>
              <a:t>Unos</a:t>
            </a:r>
            <a:r>
              <a:rPr lang="fr-FR" sz="2800" dirty="0"/>
              <a:t> « </a:t>
            </a:r>
            <a:r>
              <a:rPr lang="fr-FR" sz="2800" dirty="0" err="1"/>
              <a:t>datos</a:t>
            </a:r>
            <a:r>
              <a:rPr lang="fr-FR" sz="2800" dirty="0"/>
              <a:t> </a:t>
            </a:r>
            <a:r>
              <a:rPr lang="fr-FR" sz="2800" dirty="0" err="1"/>
              <a:t>probatorios</a:t>
            </a:r>
            <a:r>
              <a:rPr lang="fr-FR" sz="2800" dirty="0"/>
              <a:t> » que poco </a:t>
            </a:r>
            <a:r>
              <a:rPr lang="fr-FR" sz="2800" dirty="0" err="1"/>
              <a:t>prueban</a:t>
            </a:r>
            <a:r>
              <a:rPr lang="fr-FR" sz="2800" dirty="0"/>
              <a:t> y un </a:t>
            </a:r>
            <a:r>
              <a:rPr lang="fr-FR" sz="2800" dirty="0" err="1"/>
              <a:t>docente</a:t>
            </a:r>
            <a:r>
              <a:rPr lang="fr-FR" sz="2800" dirty="0"/>
              <a:t> </a:t>
            </a:r>
            <a:r>
              <a:rPr lang="fr-FR" sz="2800" dirty="0" err="1"/>
              <a:t>proletarizado</a:t>
            </a:r>
            <a:r>
              <a:rPr lang="fr-F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078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F2AF67B-95F4-FD43-A5B0-AE63FE4A2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217" y="24120"/>
            <a:ext cx="10131425" cy="1456267"/>
          </a:xfrm>
        </p:spPr>
        <p:txBody>
          <a:bodyPr/>
          <a:lstStyle/>
          <a:p>
            <a:pPr algn="just"/>
            <a:r>
              <a:rPr lang="fr-FR" dirty="0"/>
              <a:t>II. Una </a:t>
            </a:r>
            <a:r>
              <a:rPr lang="fr-FR" dirty="0" err="1"/>
              <a:t>escuela</a:t>
            </a:r>
            <a:r>
              <a:rPr lang="fr-FR" dirty="0"/>
              <a:t> sin </a:t>
            </a:r>
            <a:r>
              <a:rPr lang="fr-FR" dirty="0" err="1"/>
              <a:t>proyecto</a:t>
            </a:r>
            <a:r>
              <a:rPr lang="fr-FR" dirty="0"/>
              <a:t> </a:t>
            </a:r>
            <a:r>
              <a:rPr lang="fr-FR" dirty="0" err="1"/>
              <a:t>educativo</a:t>
            </a:r>
            <a:r>
              <a:rPr lang="fr-FR" dirty="0"/>
              <a:t>: ¿en </a:t>
            </a:r>
            <a:r>
              <a:rPr lang="fr-FR" dirty="0" err="1"/>
              <a:t>serio</a:t>
            </a:r>
            <a:r>
              <a:rPr lang="fr-FR" dirty="0"/>
              <a:t>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DB9EDB1-CFAC-4849-A3A0-6AE8114E735F}"/>
              </a:ext>
            </a:extLst>
          </p:cNvPr>
          <p:cNvSpPr txBox="1"/>
          <p:nvPr/>
        </p:nvSpPr>
        <p:spPr>
          <a:xfrm>
            <a:off x="3039041" y="4777504"/>
            <a:ext cx="5628141" cy="181588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800" dirty="0"/>
              <a:t>Una doble </a:t>
            </a:r>
            <a:r>
              <a:rPr lang="fr-FR" sz="2800" dirty="0" err="1"/>
              <a:t>reducción</a:t>
            </a:r>
            <a:r>
              <a:rPr lang="fr-FR" sz="2800" dirty="0"/>
              <a:t>:</a:t>
            </a:r>
          </a:p>
          <a:p>
            <a:pPr marL="285750" indent="-285750" algn="just">
              <a:buFontTx/>
              <a:buChar char="-"/>
            </a:pPr>
            <a:r>
              <a:rPr lang="fr-FR" sz="2800" dirty="0"/>
              <a:t>de la </a:t>
            </a:r>
            <a:r>
              <a:rPr lang="fr-FR" sz="2800" dirty="0" err="1"/>
              <a:t>realidad</a:t>
            </a:r>
            <a:r>
              <a:rPr lang="fr-FR" sz="2800" dirty="0"/>
              <a:t> a </a:t>
            </a:r>
            <a:r>
              <a:rPr lang="fr-FR" sz="2800" dirty="0" err="1"/>
              <a:t>lo</a:t>
            </a:r>
            <a:r>
              <a:rPr lang="fr-FR" sz="2800" dirty="0"/>
              <a:t> que es </a:t>
            </a:r>
            <a:r>
              <a:rPr lang="fr-FR" sz="2800" dirty="0" err="1"/>
              <a:t>medible</a:t>
            </a:r>
            <a:r>
              <a:rPr lang="fr-FR" sz="2800" dirty="0"/>
              <a:t> </a:t>
            </a:r>
            <a:r>
              <a:rPr lang="fr-FR" sz="2800" dirty="0" err="1"/>
              <a:t>cuantitativamente</a:t>
            </a:r>
            <a:r>
              <a:rPr lang="fr-FR" sz="2800" dirty="0"/>
              <a:t> y comparable</a:t>
            </a:r>
          </a:p>
          <a:p>
            <a:pPr marL="285750" indent="-285750" algn="just">
              <a:buFontTx/>
              <a:buChar char="-"/>
            </a:pPr>
            <a:r>
              <a:rPr lang="fr-FR" sz="2800" dirty="0"/>
              <a:t>de </a:t>
            </a:r>
            <a:r>
              <a:rPr lang="fr-FR" sz="2800" dirty="0" err="1"/>
              <a:t>lo</a:t>
            </a:r>
            <a:r>
              <a:rPr lang="fr-FR" sz="2800" dirty="0"/>
              <a:t> </a:t>
            </a:r>
            <a:r>
              <a:rPr lang="fr-FR" sz="2800" dirty="0" err="1"/>
              <a:t>educativo</a:t>
            </a:r>
            <a:r>
              <a:rPr lang="fr-FR" sz="2800" dirty="0"/>
              <a:t> a </a:t>
            </a:r>
            <a:r>
              <a:rPr lang="fr-FR" sz="2800" dirty="0" err="1"/>
              <a:t>lo</a:t>
            </a:r>
            <a:r>
              <a:rPr lang="fr-FR" sz="2800" dirty="0"/>
              <a:t> </a:t>
            </a:r>
            <a:r>
              <a:rPr lang="fr-FR" sz="2800" dirty="0" err="1"/>
              <a:t>escolar</a:t>
            </a:r>
            <a:endParaRPr lang="fr-FR" sz="2800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AE8C2B6-7151-C840-80D8-A06188B8F09E}"/>
              </a:ext>
            </a:extLst>
          </p:cNvPr>
          <p:cNvSpPr txBox="1">
            <a:spLocks/>
          </p:cNvSpPr>
          <p:nvPr/>
        </p:nvSpPr>
        <p:spPr>
          <a:xfrm>
            <a:off x="1030288" y="1432360"/>
            <a:ext cx="10131424" cy="2998256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fr-FR" sz="3200" dirty="0"/>
              <a:t>Una « </a:t>
            </a:r>
            <a:r>
              <a:rPr lang="fr-FR" sz="3200" dirty="0" err="1"/>
              <a:t>Escuela</a:t>
            </a:r>
            <a:r>
              <a:rPr lang="fr-FR" sz="3200" dirty="0"/>
              <a:t> </a:t>
            </a:r>
            <a:r>
              <a:rPr lang="fr-FR" sz="3200" dirty="0" err="1"/>
              <a:t>eficaz</a:t>
            </a:r>
            <a:r>
              <a:rPr lang="fr-FR" sz="3200" dirty="0"/>
              <a:t> »: ¿para </a:t>
            </a:r>
            <a:r>
              <a:rPr lang="fr-FR" sz="3200" dirty="0" err="1"/>
              <a:t>quién</a:t>
            </a:r>
            <a:r>
              <a:rPr lang="fr-FR" sz="3200" dirty="0"/>
              <a:t> ? ¿para </a:t>
            </a:r>
            <a:r>
              <a:rPr lang="fr-FR" sz="3200" dirty="0" err="1"/>
              <a:t>qué</a:t>
            </a:r>
            <a:r>
              <a:rPr lang="fr-FR" sz="3200" dirty="0"/>
              <a:t>? ¿</a:t>
            </a:r>
            <a:r>
              <a:rPr lang="fr-FR" sz="3200" dirty="0" err="1"/>
              <a:t>por</a:t>
            </a:r>
            <a:r>
              <a:rPr lang="fr-FR" sz="3200" dirty="0"/>
              <a:t> </a:t>
            </a:r>
            <a:r>
              <a:rPr lang="fr-FR" sz="3200" dirty="0" err="1"/>
              <a:t>qué</a:t>
            </a:r>
            <a:r>
              <a:rPr lang="fr-FR" sz="3200" dirty="0"/>
              <a:t> ? 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sz="2800" dirty="0"/>
              <a:t> ¿Con </a:t>
            </a:r>
            <a:r>
              <a:rPr lang="fr-FR" sz="2800" dirty="0" err="1"/>
              <a:t>qué</a:t>
            </a:r>
            <a:r>
              <a:rPr lang="fr-FR" sz="2800" dirty="0"/>
              <a:t> </a:t>
            </a:r>
            <a:r>
              <a:rPr lang="fr-FR" sz="2800" dirty="0" err="1"/>
              <a:t>criterios</a:t>
            </a:r>
            <a:r>
              <a:rPr lang="fr-FR" sz="2800" dirty="0"/>
              <a:t> </a:t>
            </a:r>
            <a:r>
              <a:rPr lang="fr-FR" sz="2800" dirty="0" err="1"/>
              <a:t>precisos</a:t>
            </a:r>
            <a:r>
              <a:rPr lang="fr-FR" sz="2800" dirty="0"/>
              <a:t> de </a:t>
            </a:r>
            <a:r>
              <a:rPr lang="fr-FR" sz="2800" dirty="0" err="1"/>
              <a:t>éxito</a:t>
            </a:r>
            <a:r>
              <a:rPr lang="fr-FR" sz="2800" dirty="0"/>
              <a:t>? ¿</a:t>
            </a:r>
            <a:r>
              <a:rPr lang="fr-FR" sz="2800" dirty="0" err="1"/>
              <a:t>Unos</a:t>
            </a:r>
            <a:r>
              <a:rPr lang="fr-FR" sz="2800" dirty="0"/>
              <a:t> </a:t>
            </a:r>
            <a:r>
              <a:rPr lang="fr-FR" sz="2800" dirty="0" err="1"/>
              <a:t>criterios</a:t>
            </a:r>
            <a:r>
              <a:rPr lang="fr-FR" sz="2800" dirty="0"/>
              <a:t> </a:t>
            </a:r>
            <a:r>
              <a:rPr lang="fr-FR" sz="2800" dirty="0" err="1"/>
              <a:t>escogidos</a:t>
            </a:r>
            <a:r>
              <a:rPr lang="fr-FR" sz="2800" dirty="0"/>
              <a:t> </a:t>
            </a:r>
            <a:r>
              <a:rPr lang="fr-FR" sz="2800" dirty="0" err="1"/>
              <a:t>por</a:t>
            </a:r>
            <a:r>
              <a:rPr lang="fr-FR" sz="2800" dirty="0"/>
              <a:t> </a:t>
            </a:r>
            <a:r>
              <a:rPr lang="fr-FR" sz="2800" dirty="0" err="1"/>
              <a:t>quién</a:t>
            </a:r>
            <a:r>
              <a:rPr lang="fr-FR" sz="2800" dirty="0"/>
              <a:t>? ¿Con </a:t>
            </a:r>
            <a:r>
              <a:rPr lang="fr-FR" sz="2800" dirty="0" err="1"/>
              <a:t>qué</a:t>
            </a:r>
            <a:r>
              <a:rPr lang="fr-FR" sz="2800" dirty="0"/>
              <a:t> </a:t>
            </a:r>
            <a:r>
              <a:rPr lang="fr-FR" sz="2800" dirty="0" err="1"/>
              <a:t>visión</a:t>
            </a:r>
            <a:r>
              <a:rPr lang="fr-FR" sz="2800" dirty="0"/>
              <a:t> </a:t>
            </a:r>
            <a:r>
              <a:rPr lang="fr-FR" sz="2800" dirty="0" err="1"/>
              <a:t>del</a:t>
            </a:r>
            <a:r>
              <a:rPr lang="fr-FR" sz="2800" dirty="0"/>
              <a:t> humano, de la </a:t>
            </a:r>
            <a:r>
              <a:rPr lang="fr-FR" sz="2800" dirty="0" err="1"/>
              <a:t>sociedad</a:t>
            </a:r>
            <a:r>
              <a:rPr lang="fr-FR" sz="2800" dirty="0"/>
              <a:t> y </a:t>
            </a:r>
            <a:r>
              <a:rPr lang="fr-FR" sz="2800" dirty="0" err="1"/>
              <a:t>del</a:t>
            </a:r>
            <a:r>
              <a:rPr lang="fr-FR" sz="2800" dirty="0"/>
              <a:t> </a:t>
            </a:r>
            <a:r>
              <a:rPr lang="fr-FR" sz="2800" dirty="0" err="1"/>
              <a:t>mundo</a:t>
            </a:r>
            <a:r>
              <a:rPr lang="fr-FR" sz="2800" dirty="0"/>
              <a:t> se </a:t>
            </a:r>
            <a:r>
              <a:rPr lang="fr-FR" sz="2800" dirty="0" err="1"/>
              <a:t>alinean</a:t>
            </a:r>
            <a:r>
              <a:rPr lang="fr-FR" sz="2800" dirty="0"/>
              <a:t>? 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sz="2800" dirty="0"/>
              <a:t> ¿Con </a:t>
            </a:r>
            <a:r>
              <a:rPr lang="fr-FR" sz="2800" dirty="0" err="1"/>
              <a:t>qué</a:t>
            </a:r>
            <a:r>
              <a:rPr lang="fr-FR" sz="2800" dirty="0"/>
              <a:t> </a:t>
            </a:r>
            <a:r>
              <a:rPr lang="fr-FR" sz="2800" dirty="0" err="1"/>
              <a:t>indicadores</a:t>
            </a:r>
            <a:r>
              <a:rPr lang="fr-FR" sz="2800" dirty="0"/>
              <a:t> de </a:t>
            </a:r>
            <a:r>
              <a:rPr lang="fr-FR" sz="2800" dirty="0" err="1"/>
              <a:t>evolución</a:t>
            </a:r>
            <a:r>
              <a:rPr lang="fr-FR" sz="2800" dirty="0"/>
              <a:t>? ¿</a:t>
            </a:r>
            <a:r>
              <a:rPr lang="fr-FR" sz="2800" dirty="0" err="1"/>
              <a:t>Unos</a:t>
            </a:r>
            <a:r>
              <a:rPr lang="fr-FR" sz="2800" dirty="0"/>
              <a:t> </a:t>
            </a:r>
            <a:r>
              <a:rPr lang="fr-FR" sz="2800" dirty="0" err="1"/>
              <a:t>indicadores</a:t>
            </a:r>
            <a:r>
              <a:rPr lang="fr-FR" sz="2800" dirty="0"/>
              <a:t> </a:t>
            </a:r>
            <a:r>
              <a:rPr lang="fr-FR" sz="2800" dirty="0" err="1"/>
              <a:t>escogidos</a:t>
            </a:r>
            <a:r>
              <a:rPr lang="fr-FR" sz="2800" dirty="0"/>
              <a:t> </a:t>
            </a:r>
            <a:r>
              <a:rPr lang="fr-FR" sz="2800" dirty="0" err="1"/>
              <a:t>por</a:t>
            </a:r>
            <a:r>
              <a:rPr lang="fr-FR" sz="2800" dirty="0"/>
              <a:t> </a:t>
            </a:r>
            <a:r>
              <a:rPr lang="fr-FR" sz="2800" dirty="0" err="1"/>
              <a:t>quién</a:t>
            </a:r>
            <a:r>
              <a:rPr lang="fr-FR" sz="2800" dirty="0"/>
              <a:t>? ¿Con </a:t>
            </a:r>
            <a:r>
              <a:rPr lang="fr-FR" sz="2800" dirty="0" err="1"/>
              <a:t>qué</a:t>
            </a:r>
            <a:r>
              <a:rPr lang="fr-FR" sz="2800" dirty="0"/>
              <a:t> </a:t>
            </a:r>
            <a:r>
              <a:rPr lang="fr-FR" sz="2800" dirty="0" err="1"/>
              <a:t>verdadero</a:t>
            </a:r>
            <a:r>
              <a:rPr lang="fr-FR" sz="2800" dirty="0"/>
              <a:t> </a:t>
            </a:r>
            <a:r>
              <a:rPr lang="fr-FR" sz="2800" dirty="0" err="1"/>
              <a:t>proyecto</a:t>
            </a:r>
            <a:r>
              <a:rPr lang="fr-FR" sz="2800" dirty="0"/>
              <a:t> </a:t>
            </a:r>
            <a:r>
              <a:rPr lang="fr-FR" sz="2800" dirty="0" err="1"/>
              <a:t>educativo</a:t>
            </a:r>
            <a:r>
              <a:rPr lang="fr-FR" sz="2800" dirty="0"/>
              <a:t> se </a:t>
            </a:r>
            <a:r>
              <a:rPr lang="fr-FR" sz="2800" dirty="0" err="1"/>
              <a:t>alinean</a:t>
            </a:r>
            <a:r>
              <a:rPr lang="fr-FR" sz="28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1791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3" build="p" bldLvl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8">
            <a:extLst>
              <a:ext uri="{FF2B5EF4-FFF2-40B4-BE49-F238E27FC236}">
                <a16:creationId xmlns:a16="http://schemas.microsoft.com/office/drawing/2014/main" xmlns="" id="{E09199C5-4A7C-F346-88A8-BFC182ABA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830" y="4864669"/>
            <a:ext cx="3724672" cy="1368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454025" indent="-352425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kumimoji="1" lang="fr-FR" alt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Polo de las </a:t>
            </a:r>
            <a:r>
              <a:rPr kumimoji="1" lang="fr-FR" altLang="fr-F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prácticas</a:t>
            </a:r>
            <a:endParaRPr kumimoji="1" lang="fr-FR" altLang="fr-FR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kumimoji="1" lang="fr-FR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instituciones</a:t>
            </a:r>
            <a:r>
              <a:rPr kumimoji="1" lang="fr-FR" alt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kumimoji="1" lang="fr-FR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situaciones</a:t>
            </a:r>
            <a:r>
              <a:rPr kumimoji="1" lang="fr-FR" alt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</a:p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kumimoji="1" lang="fr-FR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métodos</a:t>
            </a:r>
            <a:r>
              <a:rPr kumimoji="1" lang="fr-FR" alt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kumimoji="1" lang="fr-FR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herramientas</a:t>
            </a:r>
            <a:r>
              <a:rPr kumimoji="1" lang="mr-IN" altLang="fr-FR" sz="24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…</a:t>
            </a:r>
            <a:endParaRPr kumimoji="1" lang="fr-FR" altLang="fr-FR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Line 1034">
            <a:extLst>
              <a:ext uri="{FF2B5EF4-FFF2-40B4-BE49-F238E27FC236}">
                <a16:creationId xmlns:a16="http://schemas.microsoft.com/office/drawing/2014/main" xmlns="" id="{65B5B2E0-3051-6E41-811B-0FB6ED454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7641" y="3761152"/>
            <a:ext cx="2469753" cy="18453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Line 1035">
            <a:extLst>
              <a:ext uri="{FF2B5EF4-FFF2-40B4-BE49-F238E27FC236}">
                <a16:creationId xmlns:a16="http://schemas.microsoft.com/office/drawing/2014/main" xmlns="" id="{EE2559B6-88A6-0F49-8C96-AADF720F8D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63331" y="1775607"/>
            <a:ext cx="5417962" cy="2052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Line 1036">
            <a:extLst>
              <a:ext uri="{FF2B5EF4-FFF2-40B4-BE49-F238E27FC236}">
                <a16:creationId xmlns:a16="http://schemas.microsoft.com/office/drawing/2014/main" xmlns="" id="{2F9E52BB-8555-554A-87FA-AEE92EF842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84938" y="3914945"/>
            <a:ext cx="2988059" cy="21842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Text Box 1039">
            <a:extLst>
              <a:ext uri="{FF2B5EF4-FFF2-40B4-BE49-F238E27FC236}">
                <a16:creationId xmlns:a16="http://schemas.microsoft.com/office/drawing/2014/main" xmlns="" id="{098B2CD9-C068-3C41-B312-FB6CDC141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450" y="2165977"/>
            <a:ext cx="28575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PARADIGMA EDUCATIVO 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MODELO PEDAGÓGICO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72D02831-1060-4B4F-A713-56BFC4743165}"/>
              </a:ext>
            </a:extLst>
          </p:cNvPr>
          <p:cNvSpPr txBox="1"/>
          <p:nvPr/>
        </p:nvSpPr>
        <p:spPr>
          <a:xfrm>
            <a:off x="177800" y="1231090"/>
            <a:ext cx="2809875" cy="1785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Polo de las </a:t>
            </a:r>
            <a:r>
              <a:rPr lang="fr-FR" altLang="fr-FR" sz="2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finalidades</a:t>
            </a:r>
            <a:r>
              <a:rPr lang="fr-FR" altLang="fr-FR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fr-FR" altLang="fr-FR" sz="2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teológicas</a:t>
            </a:r>
            <a:r>
              <a:rPr lang="fr-FR" altLang="fr-FR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2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filosóficas</a:t>
            </a:r>
            <a:r>
              <a:rPr lang="fr-FR" altLang="fr-FR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 o </a:t>
            </a:r>
            <a:r>
              <a:rPr lang="fr-FR" altLang="fr-FR" sz="2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políticas</a:t>
            </a:r>
            <a:r>
              <a:rPr lang="fr-FR" altLang="fr-FR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) : </a:t>
            </a:r>
            <a:r>
              <a:rPr lang="fr-FR" altLang="fr-FR" sz="2200" dirty="0">
                <a:solidFill>
                  <a:srgbClr val="000000"/>
                </a:solidFill>
                <a:latin typeface="Calibri" panose="020F0502020204030204" pitchFamily="34" charset="0"/>
              </a:rPr>
              <a:t>¿</a:t>
            </a:r>
            <a:r>
              <a:rPr lang="fr-FR" altLang="fr-FR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qué</a:t>
            </a:r>
            <a:r>
              <a:rPr lang="fr-FR" altLang="fr-FR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niños</a:t>
            </a:r>
            <a:r>
              <a:rPr lang="fr-FR" altLang="fr-FR" sz="2200" dirty="0">
                <a:solidFill>
                  <a:srgbClr val="000000"/>
                </a:solidFill>
                <a:latin typeface="Calibri" panose="020F0502020204030204" pitchFamily="34" charset="0"/>
              </a:rPr>
              <a:t> para </a:t>
            </a:r>
            <a:r>
              <a:rPr lang="fr-FR" altLang="fr-FR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qué</a:t>
            </a:r>
            <a:r>
              <a:rPr lang="fr-FR" altLang="fr-FR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sociedad</a:t>
            </a:r>
            <a:r>
              <a:rPr lang="fr-FR" altLang="fr-FR" sz="2200" dirty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FEF0A144-948E-974F-9F00-B8785A29A52E}"/>
              </a:ext>
            </a:extLst>
          </p:cNvPr>
          <p:cNvSpPr txBox="1"/>
          <p:nvPr/>
        </p:nvSpPr>
        <p:spPr>
          <a:xfrm>
            <a:off x="8780194" y="1234284"/>
            <a:ext cx="2857500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Polo de los </a:t>
            </a:r>
            <a:r>
              <a:rPr kumimoji="1"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conocimientos</a:t>
            </a: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movilizados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: en el niño, sus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aprendizajes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, su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desarrollo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y las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condiciones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de su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socialización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.</a:t>
            </a:r>
          </a:p>
        </p:txBody>
      </p:sp>
      <p:sp>
        <p:nvSpPr>
          <p:cNvPr id="14" name="Flèche vers le bas 13">
            <a:extLst>
              <a:ext uri="{FF2B5EF4-FFF2-40B4-BE49-F238E27FC236}">
                <a16:creationId xmlns:a16="http://schemas.microsoft.com/office/drawing/2014/main" xmlns="" id="{CC82D68C-8ED5-D847-81FC-9C0746115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9452" y="3024780"/>
            <a:ext cx="806547" cy="482531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accent1"/>
          </a:solidFill>
          <a:ln w="9525">
            <a:solidFill>
              <a:srgbClr val="E7B94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02414315-5F18-8A48-9A65-EB91E552B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106363"/>
            <a:ext cx="11599862" cy="1015663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000" dirty="0"/>
              <a:t>2. La </a:t>
            </a:r>
            <a:r>
              <a:rPr lang="fr-FR" altLang="fr-FR" sz="2000" dirty="0" err="1"/>
              <a:t>actividad</a:t>
            </a:r>
            <a:r>
              <a:rPr lang="fr-FR" altLang="fr-FR" sz="2000" dirty="0"/>
              <a:t> </a:t>
            </a:r>
            <a:r>
              <a:rPr lang="fr-FR" altLang="fr-FR" sz="2000" dirty="0" err="1"/>
              <a:t>educativa</a:t>
            </a:r>
            <a:r>
              <a:rPr lang="fr-FR" altLang="fr-FR" sz="2000" dirty="0"/>
              <a:t> es </a:t>
            </a:r>
            <a:r>
              <a:rPr lang="fr-FR" altLang="fr-FR" sz="2000" dirty="0" err="1"/>
              <a:t>una</a:t>
            </a:r>
            <a:r>
              <a:rPr lang="fr-FR" altLang="fr-FR" sz="2000" dirty="0"/>
              <a:t> « </a:t>
            </a:r>
            <a:r>
              <a:rPr lang="fr-FR" altLang="fr-FR" sz="2000" dirty="0" err="1"/>
              <a:t>práctica</a:t>
            </a:r>
            <a:r>
              <a:rPr lang="fr-FR" altLang="fr-FR" sz="2000" dirty="0"/>
              <a:t> » que </a:t>
            </a:r>
            <a:r>
              <a:rPr lang="fr-FR" altLang="fr-FR" sz="2000" dirty="0" err="1"/>
              <a:t>siempre</a:t>
            </a:r>
            <a:r>
              <a:rPr lang="fr-FR" altLang="fr-FR" sz="2000" dirty="0"/>
              <a:t> vincula </a:t>
            </a:r>
            <a:r>
              <a:rPr lang="fr-FR" altLang="fr-FR" sz="2000" dirty="0" err="1"/>
              <a:t>tres</a:t>
            </a:r>
            <a:r>
              <a:rPr lang="fr-FR" altLang="fr-FR" sz="2000" dirty="0"/>
              <a:t> </a:t>
            </a:r>
            <a:r>
              <a:rPr lang="fr-FR" altLang="fr-FR" sz="2000" dirty="0" err="1"/>
              <a:t>elementos</a:t>
            </a:r>
            <a:r>
              <a:rPr lang="fr-FR" altLang="fr-FR" sz="2000" dirty="0"/>
              <a:t> de </a:t>
            </a:r>
            <a:r>
              <a:rPr lang="fr-FR" altLang="fr-FR" sz="2000" dirty="0" err="1"/>
              <a:t>naturaleza</a:t>
            </a:r>
            <a:r>
              <a:rPr lang="fr-FR" altLang="fr-FR" sz="2000" dirty="0"/>
              <a:t> </a:t>
            </a:r>
            <a:r>
              <a:rPr lang="fr-FR" altLang="fr-FR" sz="2000" dirty="0" err="1"/>
              <a:t>heterogénea</a:t>
            </a:r>
            <a:r>
              <a:rPr lang="fr-FR" altLang="fr-FR" sz="2000" dirty="0"/>
              <a:t> y </a:t>
            </a:r>
            <a:r>
              <a:rPr lang="fr-FR" altLang="fr-FR" sz="2000" dirty="0" err="1"/>
              <a:t>cuya</a:t>
            </a:r>
            <a:r>
              <a:rPr lang="fr-FR" altLang="fr-FR" sz="2000" dirty="0"/>
              <a:t> </a:t>
            </a:r>
            <a:r>
              <a:rPr lang="fr-FR" altLang="fr-FR" sz="2000" dirty="0" err="1"/>
              <a:t>articulación</a:t>
            </a:r>
            <a:r>
              <a:rPr lang="fr-FR" altLang="fr-FR" sz="2000" dirty="0"/>
              <a:t> </a:t>
            </a:r>
            <a:r>
              <a:rPr lang="fr-FR" altLang="fr-FR" sz="2000" dirty="0" err="1"/>
              <a:t>está</a:t>
            </a:r>
            <a:r>
              <a:rPr lang="fr-FR" altLang="fr-FR" sz="2000" dirty="0"/>
              <a:t> en constante </a:t>
            </a:r>
            <a:r>
              <a:rPr lang="fr-FR" altLang="fr-FR" sz="2000" dirty="0" err="1"/>
              <a:t>construcción</a:t>
            </a:r>
            <a:r>
              <a:rPr lang="fr-FR" altLang="fr-FR" sz="2000" dirty="0"/>
              <a:t>: </a:t>
            </a:r>
            <a:r>
              <a:rPr lang="fr-FR" altLang="fr-FR" sz="2000" dirty="0" err="1"/>
              <a:t>esta</a:t>
            </a:r>
            <a:r>
              <a:rPr lang="fr-FR" altLang="fr-FR" sz="2000" dirty="0"/>
              <a:t> </a:t>
            </a:r>
            <a:r>
              <a:rPr lang="fr-FR" altLang="fr-FR" sz="2000" dirty="0" err="1"/>
              <a:t>articulación</a:t>
            </a:r>
            <a:r>
              <a:rPr lang="fr-FR" altLang="fr-FR" sz="2000" dirty="0"/>
              <a:t> si bien </a:t>
            </a:r>
            <a:r>
              <a:rPr lang="fr-FR" altLang="fr-FR" sz="2000" dirty="0" err="1"/>
              <a:t>puede</a:t>
            </a:r>
            <a:r>
              <a:rPr lang="fr-FR" altLang="fr-FR" sz="2000" dirty="0"/>
              <a:t> </a:t>
            </a:r>
            <a:r>
              <a:rPr lang="fr-FR" altLang="fr-FR" sz="2000" dirty="0" err="1"/>
              <a:t>ser</a:t>
            </a:r>
            <a:r>
              <a:rPr lang="fr-FR" altLang="fr-FR" sz="2000" dirty="0"/>
              <a:t> </a:t>
            </a:r>
            <a:r>
              <a:rPr lang="fr-FR" altLang="fr-FR" sz="2000" b="1" dirty="0" err="1"/>
              <a:t>rigurosa</a:t>
            </a:r>
            <a:r>
              <a:rPr lang="fr-FR" altLang="fr-FR" sz="2000" dirty="0"/>
              <a:t> no es, de </a:t>
            </a:r>
            <a:r>
              <a:rPr lang="fr-FR" altLang="fr-FR" sz="2000" dirty="0" err="1"/>
              <a:t>ninguna</a:t>
            </a:r>
            <a:r>
              <a:rPr lang="fr-FR" altLang="fr-FR" sz="2000" dirty="0"/>
              <a:t> </a:t>
            </a:r>
            <a:r>
              <a:rPr lang="fr-FR" altLang="fr-FR" sz="2000" dirty="0" err="1"/>
              <a:t>manera</a:t>
            </a:r>
            <a:r>
              <a:rPr lang="fr-FR" altLang="fr-FR" sz="2000" dirty="0"/>
              <a:t>, « </a:t>
            </a:r>
            <a:r>
              <a:rPr lang="fr-FR" altLang="fr-FR" sz="2000" dirty="0" err="1"/>
              <a:t>científica</a:t>
            </a:r>
            <a:r>
              <a:rPr lang="fr-FR" altLang="fr-FR" sz="2000" dirty="0"/>
              <a:t> ». </a:t>
            </a:r>
            <a:endParaRPr lang="fr-FR" altLang="fr-FR" sz="2000" b="1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2A57744B-A1E9-D343-8668-22A1BBBCA378}"/>
              </a:ext>
            </a:extLst>
          </p:cNvPr>
          <p:cNvSpPr txBox="1"/>
          <p:nvPr/>
        </p:nvSpPr>
        <p:spPr>
          <a:xfrm>
            <a:off x="177800" y="3059668"/>
            <a:ext cx="278173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UNOS VALORES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425DD3E9-BACF-5942-977A-6B165896232B}"/>
              </a:ext>
            </a:extLst>
          </p:cNvPr>
          <p:cNvSpPr txBox="1"/>
          <p:nvPr/>
        </p:nvSpPr>
        <p:spPr>
          <a:xfrm>
            <a:off x="8780194" y="3429000"/>
            <a:ext cx="2815296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UNOS HECHOS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29D37F9A-C8ED-244E-9384-C43B20EE8E1A}"/>
              </a:ext>
            </a:extLst>
          </p:cNvPr>
          <p:cNvSpPr txBox="1"/>
          <p:nvPr/>
        </p:nvSpPr>
        <p:spPr>
          <a:xfrm>
            <a:off x="3763830" y="6227790"/>
            <a:ext cx="3724672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UNOS MEDIOS CONCRETOS</a:t>
            </a:r>
          </a:p>
        </p:txBody>
      </p:sp>
    </p:spTree>
    <p:extLst>
      <p:ext uri="{BB962C8B-B14F-4D97-AF65-F5344CB8AC3E}">
        <p14:creationId xmlns:p14="http://schemas.microsoft.com/office/powerpoint/2010/main" val="327011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FC760797-C6D1-5249-A623-5E11804B99AC}"/>
              </a:ext>
            </a:extLst>
          </p:cNvPr>
          <p:cNvSpPr txBox="1"/>
          <p:nvPr/>
        </p:nvSpPr>
        <p:spPr>
          <a:xfrm>
            <a:off x="871611" y="219320"/>
            <a:ext cx="9991577" cy="830997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3. Del </a:t>
            </a:r>
            <a:r>
              <a:rPr lang="fr-FR" sz="2400" dirty="0" err="1"/>
              <a:t>paradigma</a:t>
            </a:r>
            <a:r>
              <a:rPr lang="fr-FR" sz="2400" dirty="0"/>
              <a:t> de « la </a:t>
            </a:r>
            <a:r>
              <a:rPr lang="fr-FR" sz="2400" dirty="0" err="1"/>
              <a:t>escuela</a:t>
            </a:r>
            <a:r>
              <a:rPr lang="fr-FR" sz="2400" dirty="0"/>
              <a:t> </a:t>
            </a:r>
            <a:r>
              <a:rPr lang="fr-FR" sz="2400" dirty="0" err="1"/>
              <a:t>eficaz</a:t>
            </a:r>
            <a:r>
              <a:rPr lang="fr-FR" sz="2400" dirty="0"/>
              <a:t> » al </a:t>
            </a:r>
            <a:r>
              <a:rPr lang="fr-FR" sz="2400" dirty="0" err="1"/>
              <a:t>paradigma</a:t>
            </a:r>
            <a:r>
              <a:rPr lang="fr-FR" sz="2400" dirty="0"/>
              <a:t> de la « </a:t>
            </a:r>
            <a:r>
              <a:rPr lang="fr-FR" sz="2400" dirty="0" err="1"/>
              <a:t>escuela</a:t>
            </a:r>
            <a:r>
              <a:rPr lang="fr-FR" sz="2400" dirty="0"/>
              <a:t> </a:t>
            </a:r>
            <a:r>
              <a:rPr lang="fr-FR" sz="2400" dirty="0" err="1"/>
              <a:t>solidaria</a:t>
            </a:r>
            <a:r>
              <a:rPr lang="fr-FR" sz="2400" dirty="0"/>
              <a:t> »</a:t>
            </a: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B7DC9A4D-38FB-F242-918F-9A046C925973}"/>
              </a:ext>
            </a:extLst>
          </p:cNvPr>
          <p:cNvSpPr txBox="1">
            <a:spLocks/>
          </p:cNvSpPr>
          <p:nvPr/>
        </p:nvSpPr>
        <p:spPr bwMode="auto"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fld id="{F6924472-B796-2642-8F26-C571F5ABA87D}" type="slidenum">
              <a:rPr lang="fr-FR" altLang="fr-FR" sz="1200">
                <a:solidFill>
                  <a:srgbClr val="FFFFFF"/>
                </a:solidFill>
                <a:latin typeface="Arial" panose="020B0604020202020204" pitchFamily="34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fr-FR" altLang="fr-FR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xmlns="" id="{1B21FA68-3B92-B341-A6D1-002E8D484CDF}"/>
              </a:ext>
            </a:extLst>
          </p:cNvPr>
          <p:cNvSpPr txBox="1">
            <a:spLocks/>
          </p:cNvSpPr>
          <p:nvPr/>
        </p:nvSpPr>
        <p:spPr bwMode="auto">
          <a:xfrm>
            <a:off x="0" y="6159500"/>
            <a:ext cx="1050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BE331D-7608-5744-99CE-492785C2218A}" type="slidenum">
              <a:rPr lang="en-US" altLang="fr-FR" sz="1000">
                <a:solidFill>
                  <a:srgbClr val="9B9A98"/>
                </a:solidFill>
                <a:latin typeface="Times" pitchFamily="2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n-US" altLang="fr-FR" sz="1000">
              <a:solidFill>
                <a:srgbClr val="9B9A98"/>
              </a:solidFill>
              <a:latin typeface="Times" pitchFamily="2" charset="0"/>
            </a:endParaRPr>
          </a:p>
        </p:txBody>
      </p:sp>
      <p:sp>
        <p:nvSpPr>
          <p:cNvPr id="7" name="Rectangle 1028">
            <a:extLst>
              <a:ext uri="{FF2B5EF4-FFF2-40B4-BE49-F238E27FC236}">
                <a16:creationId xmlns:a16="http://schemas.microsoft.com/office/drawing/2014/main" xmlns="" id="{D0EBCAD0-A43D-FB46-AF60-F7C740AAC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3039" y="4286273"/>
            <a:ext cx="4307169" cy="25125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454025" indent="-352425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kumimoji="1" lang="fr-FR" altLang="fr-F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¿</a:t>
            </a:r>
            <a:r>
              <a:rPr kumimoji="1" lang="fr-FR" altLang="fr-FR" sz="1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Qué</a:t>
            </a:r>
            <a:r>
              <a:rPr kumimoji="1" lang="fr-FR" altLang="fr-F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instituciones</a:t>
            </a:r>
            <a:r>
              <a:rPr kumimoji="1" lang="fr-FR" altLang="fr-F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 y </a:t>
            </a:r>
            <a:r>
              <a:rPr kumimoji="1" lang="fr-FR" altLang="fr-FR" sz="1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métodos</a:t>
            </a:r>
            <a:r>
              <a:rPr kumimoji="1" lang="fr-FR" altLang="fr-F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 se </a:t>
            </a:r>
            <a:r>
              <a:rPr kumimoji="1" lang="fr-FR" altLang="fr-FR" sz="1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están</a:t>
            </a:r>
            <a:r>
              <a:rPr kumimoji="1" lang="fr-FR" altLang="fr-F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utilizando</a:t>
            </a:r>
            <a:r>
              <a:rPr kumimoji="1" lang="fr-FR" altLang="fr-F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? </a:t>
            </a:r>
          </a:p>
          <a:p>
            <a:pPr algn="ctr" eaLnBrk="1" hangingPunct="1">
              <a:lnSpc>
                <a:spcPct val="100000"/>
              </a:lnSpc>
              <a:buFontTx/>
              <a:buChar char="-"/>
            </a:pP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La clase </a:t>
            </a:r>
            <a:r>
              <a:rPr kumimoji="1" lang="fr-FR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homogénea</a:t>
            </a: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algn="ctr" eaLnBrk="1" hangingPunct="1">
              <a:lnSpc>
                <a:spcPct val="100000"/>
              </a:lnSpc>
              <a:buFontTx/>
              <a:buChar char="-"/>
            </a:pP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La </a:t>
            </a:r>
            <a:r>
              <a:rPr kumimoji="1" lang="fr-FR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evaluación</a:t>
            </a: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cuantitativa</a:t>
            </a: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individual</a:t>
            </a: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algn="ctr" eaLnBrk="1" hangingPunct="1">
              <a:lnSpc>
                <a:spcPct val="100000"/>
              </a:lnSpc>
              <a:buFontTx/>
              <a:buChar char="-"/>
            </a:pP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La </a:t>
            </a:r>
            <a:r>
              <a:rPr kumimoji="1" lang="fr-FR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externalización</a:t>
            </a: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 de las </a:t>
            </a:r>
            <a:r>
              <a:rPr kumimoji="1" lang="fr-FR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dificultades</a:t>
            </a: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del</a:t>
            </a: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 aula (« </a:t>
            </a:r>
            <a:r>
              <a:rPr kumimoji="1" lang="fr-FR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apoyo</a:t>
            </a: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 », carreras, etc.).</a:t>
            </a:r>
          </a:p>
          <a:p>
            <a:pPr algn="ctr" eaLnBrk="1" hangingPunct="1">
              <a:lnSpc>
                <a:spcPct val="100000"/>
              </a:lnSpc>
              <a:buFontTx/>
              <a:buChar char="-"/>
            </a:pP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La </a:t>
            </a:r>
            <a:r>
              <a:rPr kumimoji="1" lang="fr-FR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exclusión</a:t>
            </a: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 de los </a:t>
            </a:r>
            <a:r>
              <a:rPr kumimoji="1" lang="fr-FR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inadaptados</a:t>
            </a:r>
            <a:r>
              <a:rPr kumimoji="1" lang="fr-FR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endParaRPr kumimoji="1" lang="fr-FR" altLang="fr-FR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Line 1034">
            <a:extLst>
              <a:ext uri="{FF2B5EF4-FFF2-40B4-BE49-F238E27FC236}">
                <a16:creationId xmlns:a16="http://schemas.microsoft.com/office/drawing/2014/main" xmlns="" id="{C6797890-0FA5-2743-B17F-FA7F9E8D3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3456" y="4108522"/>
            <a:ext cx="1487487" cy="203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Line 1035">
            <a:extLst>
              <a:ext uri="{FF2B5EF4-FFF2-40B4-BE49-F238E27FC236}">
                <a16:creationId xmlns:a16="http://schemas.microsoft.com/office/drawing/2014/main" xmlns="" id="{A4095102-96F7-8B4A-9CBB-E0FC1B54A0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82860" y="1197580"/>
            <a:ext cx="5052249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Line 1036">
            <a:extLst>
              <a:ext uri="{FF2B5EF4-FFF2-40B4-BE49-F238E27FC236}">
                <a16:creationId xmlns:a16="http://schemas.microsoft.com/office/drawing/2014/main" xmlns="" id="{700605F1-E3E8-6044-A90E-F7146FAE99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9773" y="4814646"/>
            <a:ext cx="1379462" cy="12531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Text Box 1039">
            <a:extLst>
              <a:ext uri="{FF2B5EF4-FFF2-40B4-BE49-F238E27FC236}">
                <a16:creationId xmlns:a16="http://schemas.microsoft.com/office/drawing/2014/main" xmlns="" id="{AE5EBAAC-83ED-D242-8E9B-13C5A8546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105" y="1553415"/>
            <a:ext cx="363310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PARADIGMA DE 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« LA ESCUELA EFICAZ » 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FR" altLang="fr-FR" sz="2000" dirty="0">
                <a:latin typeface="Arial" panose="020B0604020202020204" pitchFamily="34" charset="0"/>
              </a:rPr>
              <a:t>Una </a:t>
            </a:r>
            <a:r>
              <a:rPr lang="fr-FR" altLang="fr-FR" sz="2000" dirty="0" err="1">
                <a:latin typeface="Arial" panose="020B0604020202020204" pitchFamily="34" charset="0"/>
              </a:rPr>
              <a:t>escuela</a:t>
            </a:r>
            <a:r>
              <a:rPr lang="fr-FR" altLang="fr-FR" sz="2000" dirty="0">
                <a:latin typeface="Arial" panose="020B0604020202020204" pitchFamily="34" charset="0"/>
              </a:rPr>
              <a:t> que </a:t>
            </a:r>
            <a:r>
              <a:rPr lang="fr-FR" altLang="fr-FR" sz="2000" dirty="0" err="1">
                <a:latin typeface="Arial" panose="020B0604020202020204" pitchFamily="34" charset="0"/>
              </a:rPr>
              <a:t>desarrolla</a:t>
            </a:r>
            <a:r>
              <a:rPr lang="fr-FR" altLang="fr-FR" sz="2000" dirty="0">
                <a:latin typeface="Arial" panose="020B0604020202020204" pitchFamily="34" charset="0"/>
              </a:rPr>
              <a:t> las </a:t>
            </a:r>
            <a:r>
              <a:rPr lang="fr-FR" altLang="fr-FR" sz="2000" dirty="0" err="1">
                <a:latin typeface="Arial" panose="020B0604020202020204" pitchFamily="34" charset="0"/>
              </a:rPr>
              <a:t>capacidades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adaptativas</a:t>
            </a:r>
            <a:r>
              <a:rPr lang="fr-FR" altLang="fr-FR" sz="2000" dirty="0">
                <a:latin typeface="Arial" panose="020B0604020202020204" pitchFamily="34" charset="0"/>
              </a:rPr>
              <a:t> al </a:t>
            </a:r>
            <a:r>
              <a:rPr lang="fr-FR" altLang="fr-FR" sz="2000" dirty="0" err="1">
                <a:latin typeface="Arial" panose="020B0604020202020204" pitchFamily="34" charset="0"/>
              </a:rPr>
              <a:t>servicio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del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éxito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individual</a:t>
            </a:r>
            <a:r>
              <a:rPr lang="fr-FR" altLang="fr-FR" sz="20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B36B323D-41D6-6A4C-8B26-267533BA426F}"/>
              </a:ext>
            </a:extLst>
          </p:cNvPr>
          <p:cNvSpPr txBox="1"/>
          <p:nvPr/>
        </p:nvSpPr>
        <p:spPr>
          <a:xfrm>
            <a:off x="181515" y="1092407"/>
            <a:ext cx="3024187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¿</a:t>
            </a:r>
            <a:r>
              <a:rPr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Qué</a:t>
            </a: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niños</a:t>
            </a: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para </a:t>
            </a:r>
            <a:r>
              <a:rPr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qué</a:t>
            </a: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sociedad</a:t>
            </a: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</a:p>
          <a:p>
            <a:pPr algn="ctr">
              <a:defRPr/>
            </a:pP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-Una élite de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niños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con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buen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rendimiento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y bien « en sus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zapatos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 ». </a:t>
            </a:r>
          </a:p>
          <a:p>
            <a:pPr algn="ctr">
              <a:defRPr/>
            </a:pP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-Para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una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sociedad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donde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dominan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el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individualismo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social y la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competencia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liberal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2EA826A0-0C8C-9F44-AC4B-753F126782B7}"/>
              </a:ext>
            </a:extLst>
          </p:cNvPr>
          <p:cNvSpPr txBox="1"/>
          <p:nvPr/>
        </p:nvSpPr>
        <p:spPr>
          <a:xfrm>
            <a:off x="8534400" y="1045585"/>
            <a:ext cx="3198055" cy="347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¿</a:t>
            </a:r>
            <a:r>
              <a:rPr kumimoji="1"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Qué</a:t>
            </a: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conocimientos</a:t>
            </a: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se </a:t>
            </a:r>
            <a:r>
              <a:rPr kumimoji="1"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están</a:t>
            </a: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valorizando</a:t>
            </a: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y </a:t>
            </a:r>
            <a:r>
              <a:rPr kumimoji="1"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movilizando</a:t>
            </a: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?</a:t>
            </a:r>
          </a:p>
          <a:p>
            <a:pPr algn="ctr">
              <a:buFontTx/>
              <a:buChar char="-"/>
              <a:defRPr/>
            </a:pP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Las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evaluaciones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cuantitativas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y los tests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estandarizados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.</a:t>
            </a:r>
          </a:p>
          <a:p>
            <a:pPr algn="ctr">
              <a:buFontTx/>
              <a:buChar char="-"/>
              <a:defRPr/>
            </a:pP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Los « 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datos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probatorios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 »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del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método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experimental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. </a:t>
            </a:r>
          </a:p>
          <a:p>
            <a:pPr algn="ctr">
              <a:buFontTx/>
              <a:buChar char="-"/>
              <a:defRPr/>
            </a:pP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Las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neurociencias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. </a:t>
            </a:r>
          </a:p>
          <a:p>
            <a:pPr algn="ctr">
              <a:buFontTx/>
              <a:buChar char="-"/>
              <a:defRPr/>
            </a:pP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Las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teorías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del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« 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desarrollo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personal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 ». </a:t>
            </a:r>
          </a:p>
        </p:txBody>
      </p:sp>
    </p:spTree>
    <p:extLst>
      <p:ext uri="{BB962C8B-B14F-4D97-AF65-F5344CB8AC3E}">
        <p14:creationId xmlns:p14="http://schemas.microsoft.com/office/powerpoint/2010/main" val="409997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3E1FDA7F-7B50-CD43-9BEF-27E81698299D}"/>
              </a:ext>
            </a:extLst>
          </p:cNvPr>
          <p:cNvSpPr txBox="1">
            <a:spLocks/>
          </p:cNvSpPr>
          <p:nvPr/>
        </p:nvSpPr>
        <p:spPr bwMode="auto"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fld id="{CAC3340C-2AAB-554B-9BB4-E3D1C5AAF77A}" type="slidenum">
              <a:rPr lang="fr-FR" altLang="fr-FR" sz="1200">
                <a:solidFill>
                  <a:srgbClr val="FFFFFF"/>
                </a:solidFill>
                <a:latin typeface="Arial" panose="020B0604020202020204" pitchFamily="34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fr-FR" altLang="fr-FR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xmlns="" id="{0F87174D-0B50-6C46-9649-E5AC14633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823" y="4405986"/>
            <a:ext cx="8653346" cy="21980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454025" indent="-352425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kumimoji="1" lang="fr-FR" alt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¿</a:t>
            </a:r>
            <a:r>
              <a:rPr kumimoji="1" lang="fr-FR" altLang="fr-F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Qué</a:t>
            </a:r>
            <a:r>
              <a:rPr kumimoji="1" lang="fr-FR" alt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instituciones</a:t>
            </a:r>
            <a:r>
              <a:rPr kumimoji="1" lang="fr-FR" alt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y </a:t>
            </a:r>
            <a:r>
              <a:rPr kumimoji="1" lang="fr-FR" altLang="fr-F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qué</a:t>
            </a:r>
            <a:r>
              <a:rPr kumimoji="1" lang="fr-FR" alt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métodos</a:t>
            </a:r>
            <a:r>
              <a:rPr kumimoji="1" lang="fr-FR" alt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</a:p>
          <a:p>
            <a:pPr algn="ctr" eaLnBrk="1" hangingPunct="1">
              <a:lnSpc>
                <a:spcPct val="100000"/>
              </a:lnSpc>
              <a:buFontTx/>
              <a:buChar char="-"/>
            </a:pP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Hacer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de la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escuela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un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espacio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para la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desaceleración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algn="ctr" eaLnBrk="1" hangingPunct="1">
              <a:lnSpc>
                <a:spcPct val="100000"/>
              </a:lnSpc>
              <a:buFontTx/>
              <a:buChar char="-"/>
            </a:pP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Poner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en marcha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dispositivos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atentos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al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aprendizaje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algn="ctr" eaLnBrk="1" hangingPunct="1">
              <a:lnSpc>
                <a:spcPct val="100000"/>
              </a:lnSpc>
              <a:buFontTx/>
              <a:buChar char="-"/>
            </a:pP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Establecer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una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evaluación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exigente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por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medio de la « 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pedagogía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de la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obra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maestra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»</a:t>
            </a:r>
          </a:p>
          <a:p>
            <a:pPr algn="ctr" eaLnBrk="1" hangingPunct="1">
              <a:lnSpc>
                <a:spcPct val="100000"/>
              </a:lnSpc>
              <a:buFontTx/>
              <a:buChar char="-"/>
            </a:pP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Hacer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vivir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las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interrogaciones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para que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surjan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los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conocimientos</a:t>
            </a:r>
            <a:endParaRPr kumimoji="1" lang="fr-FR" altLang="fr-FR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buFontTx/>
              <a:buChar char="-"/>
            </a:pP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Construir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colectivos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y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hacer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realidad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una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pedagoía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ayuda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mutua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 y de </a:t>
            </a:r>
            <a:r>
              <a:rPr kumimoji="1" lang="fr-FR" altLang="fr-F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cooperación</a:t>
            </a:r>
            <a:r>
              <a:rPr kumimoji="1" lang="fr-FR" alt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1" lang="fr-FR" altLang="fr-FR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Line 1034">
            <a:extLst>
              <a:ext uri="{FF2B5EF4-FFF2-40B4-BE49-F238E27FC236}">
                <a16:creationId xmlns:a16="http://schemas.microsoft.com/office/drawing/2014/main" xmlns="" id="{50C784CF-77A6-1142-97FB-2A09903B7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44" y="3766086"/>
            <a:ext cx="659917" cy="16088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Line 1035">
            <a:extLst>
              <a:ext uri="{FF2B5EF4-FFF2-40B4-BE49-F238E27FC236}">
                <a16:creationId xmlns:a16="http://schemas.microsoft.com/office/drawing/2014/main" xmlns="" id="{6BC773A1-FACE-4E4C-82F3-B1F3F2560C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5521" y="567342"/>
            <a:ext cx="3409950" cy="6431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Line 1036">
            <a:extLst>
              <a:ext uri="{FF2B5EF4-FFF2-40B4-BE49-F238E27FC236}">
                <a16:creationId xmlns:a16="http://schemas.microsoft.com/office/drawing/2014/main" xmlns="" id="{0CC5DB2A-67F7-EB4B-9C55-D617C3BEF0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68630" y="3555806"/>
            <a:ext cx="827193" cy="11930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Text Box 1039">
            <a:extLst>
              <a:ext uri="{FF2B5EF4-FFF2-40B4-BE49-F238E27FC236}">
                <a16:creationId xmlns:a16="http://schemas.microsoft.com/office/drawing/2014/main" xmlns="" id="{E66C1F56-7B77-7F42-8F06-50271EC34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087" y="1393031"/>
            <a:ext cx="2509838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PARADIGMA DE LA ESCUELA SOLIDARIA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FR" altLang="fr-FR" sz="2000" dirty="0">
                <a:latin typeface="Arial" panose="020B0604020202020204" pitchFamily="34" charset="0"/>
              </a:rPr>
              <a:t>Una </a:t>
            </a:r>
            <a:r>
              <a:rPr lang="fr-FR" altLang="fr-FR" sz="2000" dirty="0" err="1">
                <a:latin typeface="Arial" panose="020B0604020202020204" pitchFamily="34" charset="0"/>
              </a:rPr>
              <a:t>escuela</a:t>
            </a:r>
            <a:r>
              <a:rPr lang="fr-FR" altLang="fr-FR" sz="2000" dirty="0">
                <a:latin typeface="Arial" panose="020B0604020202020204" pitchFamily="34" charset="0"/>
              </a:rPr>
              <a:t> que forma </a:t>
            </a:r>
            <a:r>
              <a:rPr lang="fr-FR" altLang="fr-FR" sz="2000" dirty="0" err="1">
                <a:latin typeface="Arial" panose="020B0604020202020204" pitchFamily="34" charset="0"/>
              </a:rPr>
              <a:t>una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sociedad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justa</a:t>
            </a:r>
            <a:r>
              <a:rPr lang="fr-FR" altLang="fr-FR" sz="2000" dirty="0">
                <a:latin typeface="Arial" panose="020B0604020202020204" pitchFamily="34" charset="0"/>
              </a:rPr>
              <a:t>, </a:t>
            </a:r>
            <a:r>
              <a:rPr lang="fr-FR" altLang="fr-FR" sz="2000" dirty="0" err="1">
                <a:latin typeface="Arial" panose="020B0604020202020204" pitchFamily="34" charset="0"/>
              </a:rPr>
              <a:t>democrática</a:t>
            </a:r>
            <a:r>
              <a:rPr lang="fr-FR" altLang="fr-FR" sz="2000" dirty="0">
                <a:latin typeface="Arial" panose="020B0604020202020204" pitchFamily="34" charset="0"/>
              </a:rPr>
              <a:t> y </a:t>
            </a:r>
            <a:r>
              <a:rPr lang="fr-FR" altLang="fr-FR" sz="2000" dirty="0" err="1">
                <a:latin typeface="Arial" panose="020B0604020202020204" pitchFamily="34" charset="0"/>
              </a:rPr>
              <a:t>preocupada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por</a:t>
            </a:r>
            <a:r>
              <a:rPr lang="fr-FR" altLang="fr-FR" sz="2000" dirty="0">
                <a:latin typeface="Arial" panose="020B0604020202020204" pitchFamily="34" charset="0"/>
              </a:rPr>
              <a:t> el bien </a:t>
            </a:r>
            <a:r>
              <a:rPr lang="fr-FR" altLang="fr-FR" sz="2000" dirty="0" err="1">
                <a:latin typeface="Arial" panose="020B0604020202020204" pitchFamily="34" charset="0"/>
              </a:rPr>
              <a:t>común</a:t>
            </a:r>
            <a:r>
              <a:rPr lang="fr-FR" altLang="fr-FR" sz="20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9DCAB9AE-3551-2E45-A22B-A5E75F5E68ED}"/>
              </a:ext>
            </a:extLst>
          </p:cNvPr>
          <p:cNvSpPr txBox="1"/>
          <p:nvPr/>
        </p:nvSpPr>
        <p:spPr>
          <a:xfrm>
            <a:off x="531813" y="749905"/>
            <a:ext cx="340995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¿</a:t>
            </a:r>
            <a:r>
              <a:rPr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Qué</a:t>
            </a: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niños</a:t>
            </a: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para </a:t>
            </a:r>
            <a:r>
              <a:rPr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qué</a:t>
            </a: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sociedad</a:t>
            </a: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</a:p>
          <a:p>
            <a:pPr algn="ctr">
              <a:buFontTx/>
              <a:buChar char="-"/>
              <a:defRPr/>
            </a:pP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Sujetos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capaces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resistir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a la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pulsión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y de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pensar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« 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por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sí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mismos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 ». </a:t>
            </a:r>
          </a:p>
          <a:p>
            <a:pPr algn="ctr">
              <a:buFontTx/>
              <a:buChar char="-"/>
              <a:defRPr/>
            </a:pP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Para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una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sociedad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preocupada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por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la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construcción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democrática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del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bien </a:t>
            </a:r>
            <a:r>
              <a:rPr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común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B5DB42CD-0E7B-E345-BE95-356A0ADD817D}"/>
              </a:ext>
            </a:extLst>
          </p:cNvPr>
          <p:cNvSpPr txBox="1"/>
          <p:nvPr/>
        </p:nvSpPr>
        <p:spPr>
          <a:xfrm>
            <a:off x="7859229" y="439873"/>
            <a:ext cx="4046281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¿</a:t>
            </a:r>
            <a:r>
              <a:rPr kumimoji="1"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Qué</a:t>
            </a: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conocimientos</a:t>
            </a: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pueden</a:t>
            </a: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ser</a:t>
            </a: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valorizados</a:t>
            </a: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y </a:t>
            </a:r>
            <a:r>
              <a:rPr kumimoji="1" lang="fr-FR" altLang="fr-F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movilizados</a:t>
            </a:r>
            <a:r>
              <a:rPr kumimoji="1"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?</a:t>
            </a:r>
          </a:p>
          <a:p>
            <a:pPr algn="ctr">
              <a:defRPr/>
            </a:pP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-Una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visión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antropológica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de la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educación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.</a:t>
            </a:r>
          </a:p>
          <a:p>
            <a:pPr algn="ctr">
              <a:defRPr/>
            </a:pP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-Un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enfoque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fenomenológico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del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individuo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.</a:t>
            </a:r>
          </a:p>
          <a:p>
            <a:pPr algn="ctr">
              <a:defRPr/>
            </a:pP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-Las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teorías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del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desarrollo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.</a:t>
            </a:r>
          </a:p>
          <a:p>
            <a:pPr algn="ctr">
              <a:defRPr/>
            </a:pP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-La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psicología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cultural.</a:t>
            </a:r>
          </a:p>
          <a:p>
            <a:pPr algn="ctr">
              <a:defRPr/>
            </a:pP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-El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análisis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 </a:t>
            </a:r>
            <a:r>
              <a:rPr kumimoji="1" lang="fr-FR" altLang="fr-FR" sz="2000" dirty="0" err="1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institucional</a:t>
            </a:r>
            <a:r>
              <a:rPr kumimoji="1" lang="fr-FR" altLang="fr-FR" sz="2000" dirty="0">
                <a:solidFill>
                  <a:srgbClr val="000000"/>
                </a:solidFill>
                <a:latin typeface="Calibri" panose="020F0502020204030204" pitchFamily="34" charset="0"/>
                <a:ea typeface="ＤＦＰ行書体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957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64D853-3FB0-B740-A890-144C82404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727" y="163560"/>
            <a:ext cx="10131425" cy="1456267"/>
          </a:xfrm>
        </p:spPr>
        <p:txBody>
          <a:bodyPr/>
          <a:lstStyle/>
          <a:p>
            <a:r>
              <a:rPr lang="fr-FR" dirty="0"/>
              <a:t>III. </a:t>
            </a:r>
            <a:r>
              <a:rPr lang="fr-FR" dirty="0" err="1"/>
              <a:t>Hacia</a:t>
            </a:r>
            <a:r>
              <a:rPr lang="fr-FR" dirty="0"/>
              <a:t> un </a:t>
            </a:r>
            <a:r>
              <a:rPr lang="fr-FR" dirty="0" err="1"/>
              <a:t>docente</a:t>
            </a:r>
            <a:r>
              <a:rPr lang="fr-FR" dirty="0"/>
              <a:t> que </a:t>
            </a:r>
            <a:r>
              <a:rPr lang="fr-FR" dirty="0" err="1"/>
              <a:t>actúa</a:t>
            </a:r>
            <a:r>
              <a:rPr lang="fr-FR" dirty="0"/>
              <a:t> y </a:t>
            </a:r>
            <a:r>
              <a:rPr lang="fr-FR" dirty="0" err="1"/>
              <a:t>decide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090EB8-356A-3E4C-952D-EC8C74506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797" y="1561167"/>
            <a:ext cx="10131425" cy="4884238"/>
          </a:xfr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fr-FR" altLang="fr-FR" sz="2800" dirty="0">
                <a:ea typeface="ＭＳ Ｐゴシック" panose="020B0600070205080204" pitchFamily="34" charset="-128"/>
              </a:rPr>
              <a:t>TRES REALIDADES QUE HAY QUE RECORDAR: </a:t>
            </a:r>
          </a:p>
          <a:p>
            <a:pPr algn="just">
              <a:lnSpc>
                <a:spcPct val="130000"/>
              </a:lnSpc>
            </a:pPr>
            <a:r>
              <a:rPr lang="fr-FR" altLang="fr-FR" sz="2800" dirty="0" err="1">
                <a:ea typeface="ＭＳ Ｐゴシック" panose="020B0600070205080204" pitchFamily="34" charset="-128"/>
              </a:rPr>
              <a:t>Dentro</a:t>
            </a:r>
            <a:r>
              <a:rPr lang="fr-FR" altLang="fr-FR" sz="2800" dirty="0">
                <a:ea typeface="ＭＳ Ｐゴシック" panose="020B0600070205080204" pitchFamily="34" charset="-128"/>
              </a:rPr>
              <a:t>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del</a:t>
            </a:r>
            <a:r>
              <a:rPr lang="fr-FR" altLang="fr-FR" sz="2800" dirty="0">
                <a:ea typeface="ＭＳ Ｐゴシック" panose="020B0600070205080204" pitchFamily="34" charset="-128"/>
              </a:rPr>
              <a:t>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marco</a:t>
            </a:r>
            <a:r>
              <a:rPr lang="fr-FR" altLang="fr-FR" sz="2800" dirty="0">
                <a:ea typeface="ＭＳ Ｐゴシック" panose="020B0600070205080204" pitchFamily="34" charset="-128"/>
              </a:rPr>
              <a:t> de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limitaciones</a:t>
            </a:r>
            <a:r>
              <a:rPr lang="fr-FR" altLang="fr-FR" sz="2800" dirty="0">
                <a:ea typeface="ＭＳ Ｐゴシック" panose="020B0600070205080204" pitchFamily="34" charset="-128"/>
              </a:rPr>
              <a:t>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institucionales</a:t>
            </a:r>
            <a:r>
              <a:rPr lang="fr-FR" altLang="fr-FR" sz="2800" dirty="0">
                <a:ea typeface="ＭＳ Ｐゴシック" panose="020B0600070205080204" pitchFamily="34" charset="-128"/>
              </a:rPr>
              <a:t> (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organización</a:t>
            </a:r>
            <a:r>
              <a:rPr lang="fr-FR" altLang="fr-FR" sz="2800" dirty="0">
                <a:ea typeface="ＭＳ Ｐゴシック" panose="020B0600070205080204" pitchFamily="34" charset="-128"/>
              </a:rPr>
              <a:t> de las clases,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programas</a:t>
            </a:r>
            <a:r>
              <a:rPr lang="fr-FR" altLang="fr-FR" sz="2800" dirty="0">
                <a:ea typeface="ＭＳ Ｐゴシック" panose="020B0600070205080204" pitchFamily="34" charset="-128"/>
              </a:rPr>
              <a:t>, etc.),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todo</a:t>
            </a:r>
            <a:r>
              <a:rPr lang="fr-FR" altLang="fr-FR" sz="2800" dirty="0">
                <a:ea typeface="ＭＳ Ｐゴシック" panose="020B0600070205080204" pitchFamily="34" charset="-128"/>
              </a:rPr>
              <a:t>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docente</a:t>
            </a:r>
            <a:r>
              <a:rPr lang="fr-FR" altLang="fr-FR" sz="2800" dirty="0">
                <a:ea typeface="ＭＳ Ｐゴシック" panose="020B0600070205080204" pitchFamily="34" charset="-128"/>
              </a:rPr>
              <a:t>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dispone</a:t>
            </a:r>
            <a:r>
              <a:rPr lang="fr-FR" altLang="fr-FR" sz="2800" dirty="0">
                <a:ea typeface="ＭＳ Ｐゴシック" panose="020B0600070205080204" pitchFamily="34" charset="-128"/>
              </a:rPr>
              <a:t> de un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margen</a:t>
            </a:r>
            <a:r>
              <a:rPr lang="fr-FR" altLang="fr-FR" sz="2800" dirty="0">
                <a:ea typeface="ＭＳ Ｐゴシック" panose="020B0600070205080204" pitchFamily="34" charset="-128"/>
              </a:rPr>
              <a:t> de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libertad</a:t>
            </a:r>
            <a:r>
              <a:rPr lang="fr-FR" altLang="fr-FR" sz="2800" dirty="0">
                <a:ea typeface="ＭＳ Ｐゴシック" panose="020B0600070205080204" pitchFamily="34" charset="-128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fr-FR" altLang="fr-FR" sz="2800" dirty="0">
                <a:ea typeface="ＭＳ Ｐゴシック" panose="020B0600070205080204" pitchFamily="34" charset="-128"/>
              </a:rPr>
              <a:t>Los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gestos</a:t>
            </a:r>
            <a:r>
              <a:rPr lang="fr-FR" altLang="fr-FR" sz="2800" dirty="0">
                <a:ea typeface="ＭＳ Ｐゴシック" panose="020B0600070205080204" pitchFamily="34" charset="-128"/>
              </a:rPr>
              <a:t>, los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comportamientos</a:t>
            </a:r>
            <a:r>
              <a:rPr lang="fr-FR" altLang="fr-FR" sz="2800" dirty="0">
                <a:ea typeface="ＭＳ Ｐゴシック" panose="020B0600070205080204" pitchFamily="34" charset="-128"/>
              </a:rPr>
              <a:t>, las palabras no son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nunca</a:t>
            </a:r>
            <a:r>
              <a:rPr lang="fr-FR" altLang="fr-FR" sz="2800" dirty="0">
                <a:ea typeface="ＭＳ Ｐゴシック" panose="020B0600070205080204" pitchFamily="34" charset="-128"/>
              </a:rPr>
              <a:t>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neutros</a:t>
            </a:r>
            <a:r>
              <a:rPr lang="fr-FR" altLang="fr-FR" sz="2800" dirty="0">
                <a:ea typeface="ＭＳ Ｐゴシック" panose="020B0600070205080204" pitchFamily="34" charset="-128"/>
              </a:rPr>
              <a:t> o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puramente</a:t>
            </a:r>
            <a:r>
              <a:rPr lang="fr-FR" altLang="fr-FR" sz="2800" dirty="0">
                <a:ea typeface="ＭＳ Ｐゴシック" panose="020B0600070205080204" pitchFamily="34" charset="-128"/>
              </a:rPr>
              <a:t> </a:t>
            </a:r>
            <a:r>
              <a:rPr lang="fr-FR" altLang="fr-FR" sz="2800" dirty="0" err="1">
                <a:ea typeface="ＭＳ Ｐゴシック" panose="020B0600070205080204" pitchFamily="34" charset="-128"/>
              </a:rPr>
              <a:t>técnicos</a:t>
            </a:r>
            <a:r>
              <a:rPr lang="fr-FR" altLang="fr-FR" sz="2800" dirty="0">
                <a:ea typeface="ＭＳ Ｐゴシック" panose="020B0600070205080204" pitchFamily="34" charset="-128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es-ES" altLang="ja-JP" sz="2800" dirty="0">
                <a:ea typeface="ＭＳ Ｐゴシック" panose="020B0600070205080204" pitchFamily="34" charset="-128"/>
              </a:rPr>
              <a:t>Toda decisión tiene que tomarse teniendo en cuenta los desafíos y consecuencias que esta puede tener. </a:t>
            </a:r>
            <a:endParaRPr lang="fr-FR" altLang="ja-JP" sz="28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508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Céleste</Template>
  <TotalTime>342</TotalTime>
  <Words>815</Words>
  <Application>Microsoft Office PowerPoint</Application>
  <PresentationFormat>Panorámica</PresentationFormat>
  <Paragraphs>133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7" baseType="lpstr">
      <vt:lpstr>ＭＳ Ｐゴシック</vt:lpstr>
      <vt:lpstr>American Typewriter</vt:lpstr>
      <vt:lpstr>Arial</vt:lpstr>
      <vt:lpstr>Calibri</vt:lpstr>
      <vt:lpstr>Calibri Light</vt:lpstr>
      <vt:lpstr>Corbel</vt:lpstr>
      <vt:lpstr>ＤＦＰ行書体</vt:lpstr>
      <vt:lpstr>Mangal</vt:lpstr>
      <vt:lpstr>Monotype Sorts</vt:lpstr>
      <vt:lpstr>Times</vt:lpstr>
      <vt:lpstr>Wingdings</vt:lpstr>
      <vt:lpstr>Céleste</vt:lpstr>
      <vt:lpstr>El docente : ¿Ejecutador O CONCEPTor ?  « Todos docentes investigadores»</vt:lpstr>
      <vt:lpstr>Presentación de PowerPoint</vt:lpstr>
      <vt:lpstr>PLAN de estudio</vt:lpstr>
      <vt:lpstr>I. Un nuevo contexto ideológico internacional: el paradigma de la escuela eficaz</vt:lpstr>
      <vt:lpstr>II. Una escuela sin proyecto educativo: ¿en serio?</vt:lpstr>
      <vt:lpstr>Presentación de PowerPoint</vt:lpstr>
      <vt:lpstr>Presentación de PowerPoint</vt:lpstr>
      <vt:lpstr>Presentación de PowerPoint</vt:lpstr>
      <vt:lpstr>III. Hacia un docente que actúa y decide</vt:lpstr>
      <vt:lpstr>Pero decidir supone…</vt:lpstr>
      <vt:lpstr>DECIDIR SUPONE SER CAPAZ DE REGULAR SU COMPORTAMIENTO AL PERCIBIR LAS TENSIONES INHERENTES A LA ACTIVIDAD PEDAGÓGICA</vt:lpstr>
      <vt:lpstr>Presentación de PowerPoint</vt:lpstr>
      <vt:lpstr>Presentación de PowerPoint</vt:lpstr>
      <vt:lpstr>ConclusiÓn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L’ENSEIGNANT : EXECUTANT OU CONCEPTEUR ?  « Tous enseignants chercheurs »</dc:title>
  <dc:creator>MEIRIEU Philippe</dc:creator>
  <cp:lastModifiedBy>Elvin Calcaño Ortiz</cp:lastModifiedBy>
  <cp:revision>38</cp:revision>
  <dcterms:created xsi:type="dcterms:W3CDTF">2019-11-10T15:24:15Z</dcterms:created>
  <dcterms:modified xsi:type="dcterms:W3CDTF">2019-11-17T17:03:15Z</dcterms:modified>
</cp:coreProperties>
</file>