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handoutMasterIdLst>
    <p:handoutMasterId r:id="rId25"/>
  </p:handoutMasterIdLst>
  <p:sldIdLst>
    <p:sldId id="550" r:id="rId5"/>
    <p:sldId id="571" r:id="rId6"/>
    <p:sldId id="588" r:id="rId7"/>
    <p:sldId id="568" r:id="rId8"/>
    <p:sldId id="574" r:id="rId9"/>
    <p:sldId id="589" r:id="rId10"/>
    <p:sldId id="590" r:id="rId11"/>
    <p:sldId id="591" r:id="rId12"/>
    <p:sldId id="592" r:id="rId13"/>
    <p:sldId id="593" r:id="rId14"/>
    <p:sldId id="594" r:id="rId15"/>
    <p:sldId id="572" r:id="rId16"/>
    <p:sldId id="575" r:id="rId17"/>
    <p:sldId id="583" r:id="rId18"/>
    <p:sldId id="598" r:id="rId19"/>
    <p:sldId id="595" r:id="rId20"/>
    <p:sldId id="596" r:id="rId21"/>
    <p:sldId id="597" r:id="rId22"/>
    <p:sldId id="521" r:id="rId23"/>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700A"/>
    <a:srgbClr val="0000FF"/>
    <a:srgbClr val="FFFF00"/>
    <a:srgbClr val="F6903C"/>
    <a:srgbClr val="F68B32"/>
    <a:srgbClr val="FF9D5B"/>
    <a:srgbClr val="FF964F"/>
    <a:srgbClr val="F9AD6F"/>
    <a:srgbClr val="988D56"/>
    <a:srgbClr val="399A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03447BB-5D67-496B-8E87-E561075AD55C}" styleName="Estilo oscuro 1 - Énfasis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A111915-BE36-4E01-A7E5-04B1672EAD32}" styleName="Estilo claro 2 - Énfasis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47" autoAdjust="0"/>
    <p:restoredTop sz="96850" autoAdjust="0"/>
  </p:normalViewPr>
  <p:slideViewPr>
    <p:cSldViewPr>
      <p:cViewPr>
        <p:scale>
          <a:sx n="100" d="100"/>
          <a:sy n="100" d="100"/>
        </p:scale>
        <p:origin x="-384" y="-216"/>
      </p:cViewPr>
      <p:guideLst>
        <p:guide orient="horz" pos="799"/>
        <p:guide pos="3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ea typeface="+mn-ea"/>
                <a:cs typeface="Arial" pitchFamily="34" charset="0"/>
              </a:defRPr>
            </a:lvl1pPr>
          </a:lstStyle>
          <a:p>
            <a:pPr>
              <a:defRPr/>
            </a:pPr>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cs typeface="Arial" pitchFamily="34" charset="0"/>
              </a:defRPr>
            </a:lvl1pPr>
          </a:lstStyle>
          <a:p>
            <a:pPr>
              <a:defRPr/>
            </a:pPr>
            <a:fld id="{BAF3A9B5-CD96-4AA5-A023-B50236286865}" type="datetimeFigureOut">
              <a:rPr lang="es-ES"/>
              <a:pPr>
                <a:defRPr/>
              </a:pPr>
              <a:t>07/06/2016</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ea typeface="+mn-ea"/>
                <a:cs typeface="Arial" pitchFamily="34" charset="0"/>
              </a:defRPr>
            </a:lvl1pPr>
          </a:lstStyle>
          <a:p>
            <a:pPr>
              <a:defRPr/>
            </a:pPr>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itchFamily="34" charset="0"/>
                <a:cs typeface="Arial" pitchFamily="34" charset="0"/>
              </a:defRPr>
            </a:lvl1pPr>
          </a:lstStyle>
          <a:p>
            <a:pPr>
              <a:defRPr/>
            </a:pPr>
            <a:fld id="{8DFC6376-9CE9-4C85-BF68-E2E0FA9A9C8A}" type="slidenum">
              <a:rPr lang="es-ES"/>
              <a:pPr>
                <a:defRPr/>
              </a:pPr>
              <a:t>‹Nº›</a:t>
            </a:fld>
            <a:endParaRPr lang="es-ES"/>
          </a:p>
        </p:txBody>
      </p:sp>
    </p:spTree>
    <p:extLst>
      <p:ext uri="{BB962C8B-B14F-4D97-AF65-F5344CB8AC3E}">
        <p14:creationId xmlns:p14="http://schemas.microsoft.com/office/powerpoint/2010/main" val="3151589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n-ea"/>
                <a:cs typeface="+mn-cs"/>
              </a:defRPr>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cs typeface="Arial" pitchFamily="34" charset="0"/>
              </a:defRPr>
            </a:lvl1pPr>
          </a:lstStyle>
          <a:p>
            <a:pPr>
              <a:defRPr/>
            </a:pPr>
            <a:fld id="{8645E4B5-E687-443D-87A1-E1F947366320}" type="datetimeFigureOut">
              <a:rPr lang="es-ES"/>
              <a:pPr>
                <a:defRPr/>
              </a:pPr>
              <a:t>07/06/2016</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n-ea"/>
                <a:cs typeface="+mn-cs"/>
              </a:defRPr>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itchFamily="34" charset="0"/>
                <a:cs typeface="Arial" pitchFamily="34" charset="0"/>
              </a:defRPr>
            </a:lvl1pPr>
          </a:lstStyle>
          <a:p>
            <a:pPr>
              <a:defRPr/>
            </a:pPr>
            <a:fld id="{3C13F1CD-4AC5-4FE0-AD9D-EA59274315BE}" type="slidenum">
              <a:rPr lang="es-ES"/>
              <a:pPr>
                <a:defRPr/>
              </a:pPr>
              <a:t>‹Nº›</a:t>
            </a:fld>
            <a:endParaRPr lang="es-ES"/>
          </a:p>
        </p:txBody>
      </p:sp>
    </p:spTree>
    <p:extLst>
      <p:ext uri="{BB962C8B-B14F-4D97-AF65-F5344CB8AC3E}">
        <p14:creationId xmlns:p14="http://schemas.microsoft.com/office/powerpoint/2010/main" val="16934336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481C75EB-3799-4D85-A891-AA176099C52F}" type="datetimeFigureOut">
              <a:rPr lang="es-ES"/>
              <a:pPr>
                <a:defRPr/>
              </a:pPr>
              <a:t>07/06/2016</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47CF48CB-10FE-4DEC-A361-1E752C27DF5C}"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0146F522-ED98-4C0A-A549-193D6FDB4A9E}" type="datetimeFigureOut">
              <a:rPr lang="es-ES"/>
              <a:pPr>
                <a:defRPr/>
              </a:pPr>
              <a:t>07/06/2016</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AB90F072-6597-4EED-96CC-2D3916D60B3D}"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7A19BAF1-06EE-4011-B647-CA66FF885BD1}" type="datetimeFigureOut">
              <a:rPr lang="es-ES"/>
              <a:pPr>
                <a:defRPr/>
              </a:pPr>
              <a:t>07/06/2016</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5BF88A4D-0304-448E-9F65-00D83C149AE3}"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0FC8A406-DA4B-4A5C-9476-53FCBDE44C57}" type="datetimeFigureOut">
              <a:rPr lang="es-ES"/>
              <a:pPr>
                <a:defRPr/>
              </a:pPr>
              <a:t>07/06/2016</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9841761B-D8A9-404E-9A52-E256759A886F}"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094DE8C7-1F20-49F1-8929-E7408F341B6B}" type="datetimeFigureOut">
              <a:rPr lang="es-ES"/>
              <a:pPr>
                <a:defRPr/>
              </a:pPr>
              <a:t>07/06/2016</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4CF0D199-7901-49A5-8906-D04D7E8F73B2}"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C08D161F-DA2C-4441-A322-FE196B4E7BE2}" type="datetimeFigureOut">
              <a:rPr lang="es-ES"/>
              <a:pPr>
                <a:defRPr/>
              </a:pPr>
              <a:t>07/06/2016</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A80EC365-9F81-4237-8C2E-B3F4B303830D}"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9DCA4EE1-8E19-4D88-86C2-7106845B243A}" type="datetimeFigureOut">
              <a:rPr lang="es-ES"/>
              <a:pPr>
                <a:defRPr/>
              </a:pPr>
              <a:t>07/06/2016</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66B6BAC9-065F-4AC6-86CC-37E85F460BD0}"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7D2A8267-5F3B-4971-8894-90CBD19313C0}" type="datetimeFigureOut">
              <a:rPr lang="es-ES"/>
              <a:pPr>
                <a:defRPr/>
              </a:pPr>
              <a:t>07/06/2016</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B489D2BE-D87E-4162-866A-05395FEC35CE}"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43144F59-6306-4411-B9DF-6E4754CB77FD}" type="datetimeFigureOut">
              <a:rPr lang="es-ES"/>
              <a:pPr>
                <a:defRPr/>
              </a:pPr>
              <a:t>07/06/2016</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E110DF05-AEB6-4992-AF16-C1F4E703059A}"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8D7AECCF-CD29-43CA-9798-2257D43C08CB}" type="datetimeFigureOut">
              <a:rPr lang="es-ES"/>
              <a:pPr>
                <a:defRPr/>
              </a:pPr>
              <a:t>07/06/2016</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9BE6A8CE-0A81-47DE-B126-8F023FA5A9E8}"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96E1215A-1DF0-49F3-AE6E-03D2468A8DF5}" type="datetimeFigureOut">
              <a:rPr lang="es-ES"/>
              <a:pPr>
                <a:defRPr/>
              </a:pPr>
              <a:t>07/06/2016</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1229DAAB-A63E-4FF1-ABDB-5381250A9489}"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Arial" pitchFamily="34" charset="0"/>
                <a:cs typeface="Arial" pitchFamily="34" charset="0"/>
              </a:defRPr>
            </a:lvl1pPr>
          </a:lstStyle>
          <a:p>
            <a:pPr>
              <a:defRPr/>
            </a:pPr>
            <a:fld id="{6AB07890-2375-4244-AE8C-648ACE9C2EF1}" type="datetimeFigureOut">
              <a:rPr lang="es-ES"/>
              <a:pPr>
                <a:defRPr/>
              </a:pPr>
              <a:t>07/06/2016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Arial" pitchFamily="34" charset="0"/>
                <a:cs typeface="Arial" pitchFamily="34" charset="0"/>
              </a:defRPr>
            </a:lvl1pPr>
          </a:lstStyle>
          <a:p>
            <a:pPr>
              <a:defRPr/>
            </a:pPr>
            <a:fld id="{4BE6AF20-4FFD-441F-8DE7-127026BA991C}"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S PGothic" pitchFamily="34" charset="-128"/>
          <a:cs typeface="ＭＳ Ｐゴシック" charset="0"/>
        </a:defRPr>
      </a:lvl1pPr>
      <a:lvl2pPr algn="ctr" rtl="0" fontAlgn="base">
        <a:spcBef>
          <a:spcPct val="0"/>
        </a:spcBef>
        <a:spcAft>
          <a:spcPct val="0"/>
        </a:spcAft>
        <a:defRPr sz="4400">
          <a:solidFill>
            <a:schemeClr val="tx1"/>
          </a:solidFill>
          <a:latin typeface="Arial" charset="0"/>
          <a:ea typeface="MS PGothic" pitchFamily="34" charset="-128"/>
          <a:cs typeface="ＭＳ Ｐゴシック" charset="0"/>
        </a:defRPr>
      </a:lvl2pPr>
      <a:lvl3pPr algn="ctr" rtl="0" fontAlgn="base">
        <a:spcBef>
          <a:spcPct val="0"/>
        </a:spcBef>
        <a:spcAft>
          <a:spcPct val="0"/>
        </a:spcAft>
        <a:defRPr sz="4400">
          <a:solidFill>
            <a:schemeClr val="tx1"/>
          </a:solidFill>
          <a:latin typeface="Arial" charset="0"/>
          <a:ea typeface="MS PGothic" pitchFamily="34" charset="-128"/>
          <a:cs typeface="ＭＳ Ｐゴシック" charset="0"/>
        </a:defRPr>
      </a:lvl3pPr>
      <a:lvl4pPr algn="ctr" rtl="0" fontAlgn="base">
        <a:spcBef>
          <a:spcPct val="0"/>
        </a:spcBef>
        <a:spcAft>
          <a:spcPct val="0"/>
        </a:spcAft>
        <a:defRPr sz="4400">
          <a:solidFill>
            <a:schemeClr val="tx1"/>
          </a:solidFill>
          <a:latin typeface="Arial" charset="0"/>
          <a:ea typeface="MS PGothic" pitchFamily="34" charset="-128"/>
          <a:cs typeface="ＭＳ Ｐゴシック" charset="0"/>
        </a:defRPr>
      </a:lvl4pPr>
      <a:lvl5pPr algn="ctr" rtl="0" fontAlgn="base">
        <a:spcBef>
          <a:spcPct val="0"/>
        </a:spcBef>
        <a:spcAft>
          <a:spcPct val="0"/>
        </a:spcAft>
        <a:defRPr sz="4400">
          <a:solidFill>
            <a:schemeClr val="tx1"/>
          </a:solidFill>
          <a:latin typeface="Arial" charset="0"/>
          <a:ea typeface="MS PGothic" pitchFamily="34" charset="-128"/>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2 CuadroTexto"/>
          <p:cNvSpPr txBox="1"/>
          <p:nvPr/>
        </p:nvSpPr>
        <p:spPr>
          <a:xfrm>
            <a:off x="1115616" y="1556791"/>
            <a:ext cx="7560840" cy="1200329"/>
          </a:xfrm>
          <a:prstGeom prst="rect">
            <a:avLst/>
          </a:prstGeom>
          <a:noFill/>
        </p:spPr>
        <p:txBody>
          <a:bodyPr wrap="square" rtlCol="0">
            <a:spAutoFit/>
          </a:bodyPr>
          <a:lstStyle/>
          <a:p>
            <a:pPr algn="ctr"/>
            <a:r>
              <a:rPr lang="es-ES" sz="2400" b="1" dirty="0">
                <a:solidFill>
                  <a:schemeClr val="accent3">
                    <a:lumMod val="50000"/>
                  </a:schemeClr>
                </a:solidFill>
              </a:rPr>
              <a:t>T</a:t>
            </a:r>
            <a:r>
              <a:rPr lang="es-ES" sz="2400" b="1" dirty="0" smtClean="0">
                <a:solidFill>
                  <a:schemeClr val="accent3">
                    <a:lumMod val="50000"/>
                  </a:schemeClr>
                </a:solidFill>
              </a:rPr>
              <a:t>aller con padres y madres de familia</a:t>
            </a:r>
          </a:p>
          <a:p>
            <a:pPr algn="ctr"/>
            <a:endParaRPr lang="es-ES" sz="2400" b="1" dirty="0" smtClean="0">
              <a:solidFill>
                <a:schemeClr val="accent3">
                  <a:lumMod val="50000"/>
                </a:schemeClr>
              </a:solidFill>
            </a:endParaRPr>
          </a:p>
          <a:p>
            <a:pPr algn="ctr"/>
            <a:r>
              <a:rPr lang="es-ES" sz="2400" b="1" dirty="0" smtClean="0">
                <a:solidFill>
                  <a:schemeClr val="accent3">
                    <a:lumMod val="50000"/>
                  </a:schemeClr>
                </a:solidFill>
              </a:rPr>
              <a:t>PREVENCIÓN EN FAMILIA DEL ACOSO ESCOLAR</a:t>
            </a:r>
            <a:endParaRPr lang="es-ES" sz="2400" b="1" dirty="0">
              <a:solidFill>
                <a:schemeClr val="accent3">
                  <a:lumMod val="50000"/>
                </a:schemeClr>
              </a:solidFill>
            </a:endParaRPr>
          </a:p>
        </p:txBody>
      </p:sp>
      <p:sp>
        <p:nvSpPr>
          <p:cNvPr id="4" name="3 CuadroTexto"/>
          <p:cNvSpPr txBox="1"/>
          <p:nvPr/>
        </p:nvSpPr>
        <p:spPr>
          <a:xfrm>
            <a:off x="1475656" y="3140968"/>
            <a:ext cx="6923744" cy="2492990"/>
          </a:xfrm>
          <a:prstGeom prst="rect">
            <a:avLst/>
          </a:prstGeom>
          <a:solidFill>
            <a:schemeClr val="accent3">
              <a:lumMod val="75000"/>
            </a:schemeClr>
          </a:solidFill>
        </p:spPr>
        <p:txBody>
          <a:bodyPr wrap="square" rtlCol="0">
            <a:spAutoFit/>
          </a:bodyPr>
          <a:lstStyle/>
          <a:p>
            <a:pPr algn="just"/>
            <a:r>
              <a:rPr lang="es-ES" sz="1600" b="1" i="1" dirty="0" smtClean="0">
                <a:solidFill>
                  <a:schemeClr val="bg1"/>
                </a:solidFill>
              </a:rPr>
              <a:t>“</a:t>
            </a:r>
            <a:r>
              <a:rPr lang="es-ES_tradnl" sz="1600" dirty="0" smtClean="0">
                <a:solidFill>
                  <a:schemeClr val="bg1"/>
                </a:solidFill>
              </a:rPr>
              <a:t>El acoso escolar se ha convertido, especialmente en los últimos años en una de las formas de violencia </a:t>
            </a:r>
            <a:r>
              <a:rPr lang="es-ES_tradnl" sz="1600" dirty="0" smtClean="0">
                <a:solidFill>
                  <a:schemeClr val="bg1"/>
                </a:solidFill>
              </a:rPr>
              <a:t>escolar </a:t>
            </a:r>
            <a:r>
              <a:rPr lang="es-ES_tradnl" sz="1600" dirty="0" smtClean="0">
                <a:solidFill>
                  <a:schemeClr val="bg1"/>
                </a:solidFill>
              </a:rPr>
              <a:t>que muestra indicadores preocupantes en el país. Es, sin lugar a dudas</a:t>
            </a:r>
            <a:r>
              <a:rPr lang="es-ES_tradnl" sz="1600" dirty="0" smtClean="0">
                <a:solidFill>
                  <a:schemeClr val="bg1"/>
                </a:solidFill>
              </a:rPr>
              <a:t>, </a:t>
            </a:r>
            <a:r>
              <a:rPr lang="es-ES_tradnl" sz="1600" dirty="0" smtClean="0">
                <a:solidFill>
                  <a:schemeClr val="bg1"/>
                </a:solidFill>
              </a:rPr>
              <a:t>una expresión de violencia escolar que preocupa a las familias y que exige por parte de la institución educativa, información adecuada, comunicación fluida y acción oportuna, siempre en conjunto con las familias de todos los estudiantes comprometidos en cualquier situación de acoso y sea cual fuere su parte en dicha situación</a:t>
            </a:r>
            <a:r>
              <a:rPr lang="es-ES" sz="1600" b="1" i="1" dirty="0" smtClean="0">
                <a:solidFill>
                  <a:schemeClr val="bg1"/>
                </a:solidFill>
              </a:rPr>
              <a:t>”.</a:t>
            </a:r>
          </a:p>
          <a:p>
            <a:endParaRPr lang="es-ES" sz="1600" dirty="0">
              <a:solidFill>
                <a:schemeClr val="bg1"/>
              </a:solidFill>
            </a:endParaRPr>
          </a:p>
          <a:p>
            <a:pPr algn="r"/>
            <a:r>
              <a:rPr lang="es-ES" sz="1200" i="1" dirty="0" smtClean="0">
                <a:solidFill>
                  <a:schemeClr val="bg1"/>
                </a:solidFill>
              </a:rPr>
              <a:t>Guía Docentes Tutores</a:t>
            </a:r>
            <a:endParaRPr lang="es-ES" sz="1600" i="1" dirty="0">
              <a:solidFill>
                <a:schemeClr val="bg1"/>
              </a:solidFill>
              <a:effectLst/>
            </a:endParaRPr>
          </a:p>
        </p:txBody>
      </p:sp>
    </p:spTree>
    <p:extLst>
      <p:ext uri="{BB962C8B-B14F-4D97-AF65-F5344CB8AC3E}">
        <p14:creationId xmlns:p14="http://schemas.microsoft.com/office/powerpoint/2010/main" val="2792790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683568" y="404664"/>
            <a:ext cx="5544616" cy="369332"/>
          </a:xfrm>
          <a:prstGeom prst="rect">
            <a:avLst/>
          </a:prstGeom>
          <a:solidFill>
            <a:schemeClr val="accent3">
              <a:lumMod val="75000"/>
            </a:schemeClr>
          </a:solidFill>
        </p:spPr>
        <p:txBody>
          <a:bodyPr wrap="square" rtlCol="0">
            <a:spAutoFit/>
          </a:bodyPr>
          <a:lstStyle/>
          <a:p>
            <a:r>
              <a:rPr lang="es-ES" dirty="0" smtClean="0">
                <a:solidFill>
                  <a:schemeClr val="bg1"/>
                </a:solidFill>
              </a:rPr>
              <a:t>Resultados de los grupos:</a:t>
            </a:r>
            <a:endParaRPr lang="es-ES" dirty="0">
              <a:solidFill>
                <a:schemeClr val="bg1"/>
              </a:solidFill>
            </a:endParaRPr>
          </a:p>
        </p:txBody>
      </p:sp>
      <p:sp>
        <p:nvSpPr>
          <p:cNvPr id="5" name="4 CuadroTexto"/>
          <p:cNvSpPr txBox="1"/>
          <p:nvPr/>
        </p:nvSpPr>
        <p:spPr>
          <a:xfrm>
            <a:off x="539552" y="1124744"/>
            <a:ext cx="7776864" cy="3939540"/>
          </a:xfrm>
          <a:prstGeom prst="rect">
            <a:avLst/>
          </a:prstGeom>
          <a:solidFill>
            <a:schemeClr val="bg1"/>
          </a:solidFill>
        </p:spPr>
        <p:txBody>
          <a:bodyPr wrap="square" rtlCol="0">
            <a:spAutoFit/>
          </a:bodyPr>
          <a:lstStyle/>
          <a:p>
            <a:r>
              <a:rPr lang="es-ES" b="1" dirty="0" smtClean="0">
                <a:solidFill>
                  <a:schemeClr val="accent3">
                    <a:lumMod val="50000"/>
                  </a:schemeClr>
                </a:solidFill>
              </a:rPr>
              <a:t>1.- ¿Qué es y qué no es el acoso escolar?</a:t>
            </a:r>
          </a:p>
          <a:p>
            <a:pPr lvl="1"/>
            <a:r>
              <a:rPr lang="es-ES" sz="1400" dirty="0" smtClean="0">
                <a:solidFill>
                  <a:schemeClr val="accent3">
                    <a:lumMod val="50000"/>
                  </a:schemeClr>
                </a:solidFill>
              </a:rPr>
              <a:t>…</a:t>
            </a:r>
          </a:p>
          <a:p>
            <a:pPr lvl="1"/>
            <a:endParaRPr lang="es-ES" dirty="0" smtClean="0">
              <a:solidFill>
                <a:schemeClr val="accent3">
                  <a:lumMod val="50000"/>
                </a:schemeClr>
              </a:solidFill>
            </a:endParaRPr>
          </a:p>
          <a:p>
            <a:r>
              <a:rPr lang="es-ES" b="1" dirty="0" smtClean="0">
                <a:solidFill>
                  <a:schemeClr val="accent3">
                    <a:lumMod val="50000"/>
                  </a:schemeClr>
                </a:solidFill>
              </a:rPr>
              <a:t>2.- ¿Qué características tiene el acoso escolar?</a:t>
            </a:r>
          </a:p>
          <a:p>
            <a:pPr lvl="1"/>
            <a:r>
              <a:rPr lang="es-ES" sz="1400" dirty="0" smtClean="0">
                <a:solidFill>
                  <a:schemeClr val="accent3">
                    <a:lumMod val="50000"/>
                  </a:schemeClr>
                </a:solidFill>
              </a:rPr>
              <a:t>…</a:t>
            </a:r>
          </a:p>
          <a:p>
            <a:pPr lvl="1"/>
            <a:endParaRPr lang="es-ES" dirty="0" smtClean="0">
              <a:solidFill>
                <a:schemeClr val="accent3">
                  <a:lumMod val="50000"/>
                </a:schemeClr>
              </a:solidFill>
            </a:endParaRPr>
          </a:p>
          <a:p>
            <a:r>
              <a:rPr lang="es-ES" b="1" dirty="0" smtClean="0">
                <a:solidFill>
                  <a:schemeClr val="accent3">
                    <a:lumMod val="50000"/>
                  </a:schemeClr>
                </a:solidFill>
              </a:rPr>
              <a:t>3.- ¿Qué es el </a:t>
            </a:r>
            <a:r>
              <a:rPr lang="es-ES" b="1" dirty="0" err="1" smtClean="0">
                <a:solidFill>
                  <a:schemeClr val="accent3">
                    <a:lumMod val="50000"/>
                  </a:schemeClr>
                </a:solidFill>
              </a:rPr>
              <a:t>ciberbullying</a:t>
            </a:r>
            <a:r>
              <a:rPr lang="es-ES" b="1" dirty="0" smtClean="0">
                <a:solidFill>
                  <a:schemeClr val="accent3">
                    <a:lumMod val="50000"/>
                  </a:schemeClr>
                </a:solidFill>
              </a:rPr>
              <a:t>?</a:t>
            </a:r>
          </a:p>
          <a:p>
            <a:pPr lvl="1"/>
            <a:r>
              <a:rPr lang="es-ES" sz="1400" dirty="0" smtClean="0">
                <a:solidFill>
                  <a:schemeClr val="accent3">
                    <a:lumMod val="50000"/>
                  </a:schemeClr>
                </a:solidFill>
              </a:rPr>
              <a:t>…</a:t>
            </a:r>
          </a:p>
          <a:p>
            <a:pPr lvl="1"/>
            <a:endParaRPr lang="es-ES" dirty="0" smtClean="0">
              <a:solidFill>
                <a:schemeClr val="accent3">
                  <a:lumMod val="50000"/>
                </a:schemeClr>
              </a:solidFill>
            </a:endParaRPr>
          </a:p>
          <a:p>
            <a:r>
              <a:rPr lang="es-ES" b="1" dirty="0" smtClean="0">
                <a:solidFill>
                  <a:schemeClr val="accent3">
                    <a:lumMod val="50000"/>
                  </a:schemeClr>
                </a:solidFill>
              </a:rPr>
              <a:t>4.- ¿Por qué el acoso escolar es violencia y un riesgo?</a:t>
            </a:r>
          </a:p>
          <a:p>
            <a:pPr lvl="1"/>
            <a:r>
              <a:rPr lang="es-ES" sz="1400" dirty="0" smtClean="0">
                <a:solidFill>
                  <a:schemeClr val="accent3">
                    <a:lumMod val="50000"/>
                  </a:schemeClr>
                </a:solidFill>
              </a:rPr>
              <a:t>…</a:t>
            </a:r>
          </a:p>
          <a:p>
            <a:pPr lvl="1"/>
            <a:endParaRPr lang="es-ES" dirty="0" smtClean="0">
              <a:solidFill>
                <a:schemeClr val="accent3">
                  <a:lumMod val="50000"/>
                </a:schemeClr>
              </a:solidFill>
            </a:endParaRPr>
          </a:p>
          <a:p>
            <a:pPr marL="358775" indent="-358775"/>
            <a:r>
              <a:rPr lang="es-ES" b="1" dirty="0" smtClean="0">
                <a:solidFill>
                  <a:schemeClr val="accent3">
                    <a:lumMod val="50000"/>
                  </a:schemeClr>
                </a:solidFill>
              </a:rPr>
              <a:t>5.- ¿Por qué tienen que aprender a gestionarlo las familias?</a:t>
            </a:r>
          </a:p>
          <a:p>
            <a:pPr marL="815975" lvl="1" indent="-358775"/>
            <a:r>
              <a:rPr lang="es-ES" sz="1400" dirty="0" smtClean="0">
                <a:solidFill>
                  <a:schemeClr val="accent3">
                    <a:lumMod val="50000"/>
                  </a:schemeClr>
                </a:solidFill>
              </a:rPr>
              <a:t>…</a:t>
            </a:r>
            <a:endParaRPr lang="es-ES" dirty="0" smtClean="0">
              <a:solidFill>
                <a:schemeClr val="accent3">
                  <a:lumMod val="50000"/>
                </a:schemeClr>
              </a:solidFill>
            </a:endParaRPr>
          </a:p>
          <a:p>
            <a:pPr algn="r"/>
            <a:endParaRPr lang="es-ES" b="1" dirty="0" smtClean="0">
              <a:solidFill>
                <a:schemeClr val="accent3">
                  <a:lumMod val="50000"/>
                </a:schemeClr>
              </a:solidFill>
            </a:endParaRPr>
          </a:p>
        </p:txBody>
      </p:sp>
    </p:spTree>
    <p:extLst>
      <p:ext uri="{BB962C8B-B14F-4D97-AF65-F5344CB8AC3E}">
        <p14:creationId xmlns:p14="http://schemas.microsoft.com/office/powerpoint/2010/main" val="2792790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1115616" y="2599744"/>
            <a:ext cx="7272808" cy="1631216"/>
          </a:xfrm>
          <a:prstGeom prst="rect">
            <a:avLst/>
          </a:prstGeom>
          <a:solidFill>
            <a:schemeClr val="accent3">
              <a:lumMod val="75000"/>
            </a:schemeClr>
          </a:solidFill>
        </p:spPr>
        <p:txBody>
          <a:bodyPr wrap="square" rtlCol="0">
            <a:spAutoFit/>
          </a:bodyPr>
          <a:lstStyle/>
          <a:p>
            <a:endParaRPr lang="es-ES" sz="2000" dirty="0" smtClean="0">
              <a:solidFill>
                <a:schemeClr val="bg1"/>
              </a:solidFill>
            </a:endParaRPr>
          </a:p>
          <a:p>
            <a:r>
              <a:rPr lang="es-EC" sz="2000" b="1" i="1" dirty="0" smtClean="0">
                <a:solidFill>
                  <a:schemeClr val="bg1"/>
                </a:solidFill>
              </a:rPr>
              <a:t>Promover capacidades de las familias para detectar, afrontar, prevenir situaciones de acoso escolar y proteger a sus hijos e hijas</a:t>
            </a:r>
            <a:r>
              <a:rPr lang="es-EC" sz="2000" dirty="0" smtClean="0">
                <a:solidFill>
                  <a:schemeClr val="bg1"/>
                </a:solidFill>
              </a:rPr>
              <a:t>.</a:t>
            </a:r>
          </a:p>
          <a:p>
            <a:endParaRPr lang="es-ES" sz="2000" dirty="0">
              <a:solidFill>
                <a:schemeClr val="bg1"/>
              </a:solidFill>
            </a:endParaRPr>
          </a:p>
        </p:txBody>
      </p:sp>
      <p:sp>
        <p:nvSpPr>
          <p:cNvPr id="7" name="6 CuadroTexto"/>
          <p:cNvSpPr txBox="1"/>
          <p:nvPr/>
        </p:nvSpPr>
        <p:spPr>
          <a:xfrm>
            <a:off x="1115616" y="1628800"/>
            <a:ext cx="2520280" cy="369332"/>
          </a:xfrm>
          <a:prstGeom prst="rect">
            <a:avLst/>
          </a:prstGeom>
          <a:noFill/>
        </p:spPr>
        <p:txBody>
          <a:bodyPr wrap="square" rtlCol="0">
            <a:spAutoFit/>
          </a:bodyPr>
          <a:lstStyle/>
          <a:p>
            <a:r>
              <a:rPr lang="es-EC" b="1" dirty="0" smtClean="0">
                <a:solidFill>
                  <a:schemeClr val="accent3">
                    <a:lumMod val="50000"/>
                  </a:schemeClr>
                </a:solidFill>
              </a:rPr>
              <a:t>HERRAMIENTA No.1</a:t>
            </a:r>
            <a:endParaRPr lang="es-ES" b="1" dirty="0">
              <a:solidFill>
                <a:schemeClr val="accent3">
                  <a:lumMod val="50000"/>
                </a:schemeClr>
              </a:solidFill>
            </a:endParaRPr>
          </a:p>
        </p:txBody>
      </p:sp>
    </p:spTree>
    <p:extLst>
      <p:ext uri="{BB962C8B-B14F-4D97-AF65-F5344CB8AC3E}">
        <p14:creationId xmlns:p14="http://schemas.microsoft.com/office/powerpoint/2010/main" val="2792790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611560" y="332656"/>
            <a:ext cx="5893940" cy="646331"/>
          </a:xfrm>
          <a:prstGeom prst="rect">
            <a:avLst/>
          </a:prstGeom>
          <a:solidFill>
            <a:schemeClr val="accent3">
              <a:lumMod val="75000"/>
            </a:schemeClr>
          </a:solidFill>
        </p:spPr>
        <p:txBody>
          <a:bodyPr wrap="square" rtlCol="0">
            <a:spAutoFit/>
          </a:bodyPr>
          <a:lstStyle/>
          <a:p>
            <a:r>
              <a:rPr lang="es-ES" i="1" dirty="0" smtClean="0">
                <a:solidFill>
                  <a:schemeClr val="bg1"/>
                </a:solidFill>
              </a:rPr>
              <a:t>Primer paso</a:t>
            </a:r>
            <a:r>
              <a:rPr lang="es-ES" dirty="0" smtClean="0">
                <a:solidFill>
                  <a:schemeClr val="bg1"/>
                </a:solidFill>
              </a:rPr>
              <a:t>:</a:t>
            </a:r>
          </a:p>
          <a:p>
            <a:r>
              <a:rPr lang="es-EC" dirty="0" smtClean="0">
                <a:solidFill>
                  <a:schemeClr val="bg1"/>
                </a:solidFill>
              </a:rPr>
              <a:t>Cotejar las comprensiones personales</a:t>
            </a:r>
            <a:endParaRPr lang="es-ES" dirty="0">
              <a:solidFill>
                <a:schemeClr val="bg1"/>
              </a:solidFill>
            </a:endParaRPr>
          </a:p>
        </p:txBody>
      </p:sp>
      <p:graphicFrame>
        <p:nvGraphicFramePr>
          <p:cNvPr id="8" name="7 Tabla"/>
          <p:cNvGraphicFramePr>
            <a:graphicFrameLocks noGrp="1"/>
          </p:cNvGraphicFramePr>
          <p:nvPr>
            <p:extLst>
              <p:ext uri="{D42A27DB-BD31-4B8C-83A1-F6EECF244321}">
                <p14:modId xmlns:p14="http://schemas.microsoft.com/office/powerpoint/2010/main" val="2687080484"/>
              </p:ext>
            </p:extLst>
          </p:nvPr>
        </p:nvGraphicFramePr>
        <p:xfrm>
          <a:off x="611560" y="1196752"/>
          <a:ext cx="7920880" cy="4536505"/>
        </p:xfrm>
        <a:graphic>
          <a:graphicData uri="http://schemas.openxmlformats.org/drawingml/2006/table">
            <a:tbl>
              <a:tblPr/>
              <a:tblGrid>
                <a:gridCol w="6572645"/>
                <a:gridCol w="772171"/>
                <a:gridCol w="576064"/>
              </a:tblGrid>
              <a:tr h="397684">
                <a:tc>
                  <a:txBody>
                    <a:bodyPr/>
                    <a:lstStyle/>
                    <a:p>
                      <a:pPr marL="73025" algn="just">
                        <a:spcAft>
                          <a:spcPts val="0"/>
                        </a:spcAft>
                      </a:pPr>
                      <a:r>
                        <a:rPr lang="es-EC" sz="1400" b="1" dirty="0">
                          <a:solidFill>
                            <a:srgbClr val="FFFFFF"/>
                          </a:solidFill>
                          <a:latin typeface="+mj-lt"/>
                          <a:cs typeface="Times New Roman"/>
                        </a:rPr>
                        <a:t>Identifique si es verdadero o falso, las siguientes expresiones:</a:t>
                      </a:r>
                      <a:endParaRPr lang="es-ES" sz="1400" b="1" dirty="0">
                        <a:latin typeface="+mj-lt"/>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c>
                  <a:txBody>
                    <a:bodyPr/>
                    <a:lstStyle/>
                    <a:p>
                      <a:pPr marL="5715" algn="ctr">
                        <a:lnSpc>
                          <a:spcPct val="115000"/>
                        </a:lnSpc>
                        <a:spcAft>
                          <a:spcPts val="0"/>
                        </a:spcAft>
                      </a:pPr>
                      <a:r>
                        <a:rPr lang="es-EC" sz="1400" b="1" dirty="0" smtClean="0">
                          <a:solidFill>
                            <a:srgbClr val="FFFFFF"/>
                          </a:solidFill>
                          <a:latin typeface="+mj-lt"/>
                          <a:ea typeface="Times New Roman"/>
                          <a:cs typeface="Times New Roman"/>
                        </a:rPr>
                        <a:t>V</a:t>
                      </a:r>
                      <a:endParaRPr lang="es-ES" sz="1400" b="1" dirty="0">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c>
                  <a:txBody>
                    <a:bodyPr/>
                    <a:lstStyle/>
                    <a:p>
                      <a:pPr marR="38735" algn="ctr">
                        <a:lnSpc>
                          <a:spcPct val="115000"/>
                        </a:lnSpc>
                        <a:spcAft>
                          <a:spcPts val="0"/>
                        </a:spcAft>
                      </a:pPr>
                      <a:r>
                        <a:rPr lang="es-EC" sz="1400" b="1" dirty="0" smtClean="0">
                          <a:solidFill>
                            <a:srgbClr val="FFFFFF"/>
                          </a:solidFill>
                          <a:latin typeface="+mj-lt"/>
                          <a:ea typeface="Times New Roman"/>
                          <a:cs typeface="Times New Roman"/>
                        </a:rPr>
                        <a:t>F</a:t>
                      </a:r>
                      <a:endParaRPr lang="es-ES" sz="1400" b="1" dirty="0">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r>
              <a:tr h="518719">
                <a:tc>
                  <a:txBody>
                    <a:bodyPr/>
                    <a:lstStyle/>
                    <a:p>
                      <a:pPr marL="0" lvl="0" indent="0" algn="just">
                        <a:spcAft>
                          <a:spcPts val="0"/>
                        </a:spcAft>
                        <a:buFont typeface="Symbol"/>
                        <a:buNone/>
                      </a:pPr>
                      <a:r>
                        <a:rPr lang="es-EC" sz="1400" dirty="0" smtClean="0">
                          <a:latin typeface="+mj-lt"/>
                          <a:cs typeface="Times New Roman"/>
                        </a:rPr>
                        <a:t>Los chicos y chicas que vienen de zonas rurales son más “quedados” que los de la ciudad, por eso los molestan.</a:t>
                      </a:r>
                      <a:endParaRPr lang="es-ES" sz="1400" dirty="0">
                        <a:latin typeface="+mj-lt"/>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5715" algn="just">
                        <a:lnSpc>
                          <a:spcPct val="115000"/>
                        </a:lnSpc>
                        <a:spcAft>
                          <a:spcPts val="0"/>
                        </a:spcAft>
                      </a:pPr>
                      <a:endParaRPr lang="es-EC" sz="1400" dirty="0">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457200" marR="38735" algn="just">
                        <a:lnSpc>
                          <a:spcPct val="115000"/>
                        </a:lnSpc>
                        <a:spcAft>
                          <a:spcPts val="0"/>
                        </a:spcAft>
                      </a:pPr>
                      <a:endParaRPr lang="es-EC" sz="1400">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57084">
                <a:tc>
                  <a:txBody>
                    <a:bodyPr/>
                    <a:lstStyle/>
                    <a:p>
                      <a:pPr marL="0" lvl="0" indent="0" algn="just">
                        <a:spcAft>
                          <a:spcPts val="0"/>
                        </a:spcAft>
                        <a:buFont typeface="Symbol"/>
                        <a:buNone/>
                      </a:pPr>
                      <a:r>
                        <a:rPr lang="es-EC" sz="1400" dirty="0">
                          <a:latin typeface="+mj-lt"/>
                          <a:cs typeface="Times New Roman"/>
                        </a:rPr>
                        <a:t>Permitir como padres y madres, o docentes el uso indiscriminado de los celulares, de las </a:t>
                      </a:r>
                      <a:r>
                        <a:rPr lang="es-EC" sz="1400" dirty="0" err="1" smtClean="0">
                          <a:latin typeface="+mj-lt"/>
                          <a:cs typeface="Times New Roman"/>
                        </a:rPr>
                        <a:t>tablet</a:t>
                      </a:r>
                      <a:r>
                        <a:rPr lang="es-EC" sz="1400" dirty="0">
                          <a:latin typeface="+mj-lt"/>
                          <a:cs typeface="Times New Roman"/>
                        </a:rPr>
                        <a:t>, es algo inevitable.</a:t>
                      </a:r>
                      <a:endParaRPr lang="es-ES" sz="1400" dirty="0">
                        <a:latin typeface="+mj-lt"/>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5715" algn="just">
                        <a:lnSpc>
                          <a:spcPct val="115000"/>
                        </a:lnSpc>
                        <a:spcAft>
                          <a:spcPts val="0"/>
                        </a:spcAft>
                      </a:pPr>
                      <a:endParaRPr lang="es-EC" sz="1400">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457200" marR="38735" algn="just">
                        <a:lnSpc>
                          <a:spcPct val="115000"/>
                        </a:lnSpc>
                        <a:spcAft>
                          <a:spcPts val="0"/>
                        </a:spcAft>
                      </a:pPr>
                      <a:endParaRPr lang="es-EC" sz="1400" dirty="0">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64240">
                <a:tc>
                  <a:txBody>
                    <a:bodyPr/>
                    <a:lstStyle/>
                    <a:p>
                      <a:pPr marL="0" lvl="0" indent="0" algn="just">
                        <a:spcAft>
                          <a:spcPts val="0"/>
                        </a:spcAft>
                        <a:buFont typeface="Symbol"/>
                        <a:buNone/>
                      </a:pPr>
                      <a:r>
                        <a:rPr lang="es-EC" sz="1400" dirty="0">
                          <a:latin typeface="+mj-lt"/>
                          <a:cs typeface="Times New Roman"/>
                        </a:rPr>
                        <a:t>Las niñas o adolescentes por el hecho de ser mujeres están más expuestas a esta clase de violencia que es el acoso escolar.</a:t>
                      </a:r>
                      <a:endParaRPr lang="es-ES" sz="1400" dirty="0">
                        <a:latin typeface="+mj-lt"/>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5715" algn="just">
                        <a:lnSpc>
                          <a:spcPct val="115000"/>
                        </a:lnSpc>
                        <a:spcAft>
                          <a:spcPts val="0"/>
                        </a:spcAft>
                      </a:pPr>
                      <a:endParaRPr lang="es-EC" sz="1400">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38735" algn="just">
                        <a:lnSpc>
                          <a:spcPct val="115000"/>
                        </a:lnSpc>
                        <a:spcAft>
                          <a:spcPts val="0"/>
                        </a:spcAft>
                      </a:pPr>
                      <a:endParaRPr lang="es-EC" sz="1400">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18719">
                <a:tc>
                  <a:txBody>
                    <a:bodyPr/>
                    <a:lstStyle/>
                    <a:p>
                      <a:pPr marL="0" lvl="0" indent="0" algn="just">
                        <a:spcAft>
                          <a:spcPts val="0"/>
                        </a:spcAft>
                        <a:buFont typeface="Symbol"/>
                        <a:buNone/>
                      </a:pPr>
                      <a:r>
                        <a:rPr lang="es-EC" sz="1400" dirty="0" smtClean="0">
                          <a:latin typeface="+mj-lt"/>
                          <a:cs typeface="Times New Roman"/>
                        </a:rPr>
                        <a:t>Los </a:t>
                      </a:r>
                      <a:r>
                        <a:rPr lang="es-EC" sz="1400" dirty="0">
                          <a:latin typeface="+mj-lt"/>
                          <a:cs typeface="Times New Roman"/>
                        </a:rPr>
                        <a:t>niños o niñas que son indígenas no se adaptan totalmente a sus escuelas y colegio y por eso son acosados.</a:t>
                      </a:r>
                      <a:endParaRPr lang="es-ES" sz="1400" dirty="0">
                        <a:latin typeface="+mj-lt"/>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5715" algn="just">
                        <a:lnSpc>
                          <a:spcPct val="115000"/>
                        </a:lnSpc>
                        <a:spcAft>
                          <a:spcPts val="0"/>
                        </a:spcAft>
                      </a:pPr>
                      <a:endParaRPr lang="es-EC" sz="1400">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38735" algn="just">
                        <a:lnSpc>
                          <a:spcPct val="115000"/>
                        </a:lnSpc>
                        <a:spcAft>
                          <a:spcPts val="0"/>
                        </a:spcAft>
                      </a:pPr>
                      <a:endParaRPr lang="es-EC" sz="1400">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18719">
                <a:tc>
                  <a:txBody>
                    <a:bodyPr/>
                    <a:lstStyle/>
                    <a:p>
                      <a:pPr marL="0" lvl="0" indent="0" algn="just">
                        <a:spcAft>
                          <a:spcPts val="0"/>
                        </a:spcAft>
                        <a:buFont typeface="Symbol"/>
                        <a:buNone/>
                      </a:pPr>
                      <a:r>
                        <a:rPr lang="es-EC" sz="1400" dirty="0">
                          <a:latin typeface="+mj-lt"/>
                          <a:cs typeface="Times New Roman"/>
                        </a:rPr>
                        <a:t>Las chicos y chicas con discapacidad debieran estar en escuelas especiales para no ser objeto de burlas.</a:t>
                      </a:r>
                      <a:endParaRPr lang="es-ES" sz="1400" dirty="0">
                        <a:latin typeface="+mj-lt"/>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5715" algn="just">
                        <a:lnSpc>
                          <a:spcPct val="115000"/>
                        </a:lnSpc>
                        <a:spcAft>
                          <a:spcPts val="0"/>
                        </a:spcAft>
                      </a:pPr>
                      <a:endParaRPr lang="es-EC" sz="1400">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38735" algn="just">
                        <a:lnSpc>
                          <a:spcPct val="115000"/>
                        </a:lnSpc>
                        <a:spcAft>
                          <a:spcPts val="0"/>
                        </a:spcAft>
                      </a:pPr>
                      <a:endParaRPr lang="es-EC" sz="1400" dirty="0">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74677">
                <a:tc>
                  <a:txBody>
                    <a:bodyPr/>
                    <a:lstStyle/>
                    <a:p>
                      <a:pPr marL="0" lvl="0" indent="0" algn="just">
                        <a:spcAft>
                          <a:spcPts val="0"/>
                        </a:spcAft>
                        <a:buFont typeface="Symbol"/>
                        <a:buNone/>
                      </a:pPr>
                      <a:r>
                        <a:rPr lang="es-EC" sz="1400" dirty="0">
                          <a:latin typeface="+mj-lt"/>
                          <a:cs typeface="Times New Roman"/>
                        </a:rPr>
                        <a:t>Los niños y niñas con características diferentes (lentes, gordura, otros) deben aflojarse y aceptar que hay compañeros violentos y molestosos.</a:t>
                      </a:r>
                      <a:endParaRPr lang="es-ES" sz="1400" dirty="0">
                        <a:latin typeface="+mj-lt"/>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5715" algn="just">
                        <a:lnSpc>
                          <a:spcPct val="115000"/>
                        </a:lnSpc>
                        <a:spcAft>
                          <a:spcPts val="0"/>
                        </a:spcAft>
                      </a:pPr>
                      <a:endParaRPr lang="es-EC" sz="1400" dirty="0">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38735" algn="just">
                        <a:lnSpc>
                          <a:spcPct val="115000"/>
                        </a:lnSpc>
                        <a:spcAft>
                          <a:spcPts val="0"/>
                        </a:spcAft>
                      </a:pPr>
                      <a:endParaRPr lang="es-EC" sz="1400">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886663">
                <a:tc>
                  <a:txBody>
                    <a:bodyPr/>
                    <a:lstStyle/>
                    <a:p>
                      <a:pPr marL="0" lvl="0" indent="0" algn="just">
                        <a:spcAft>
                          <a:spcPts val="0"/>
                        </a:spcAft>
                        <a:buFont typeface="Symbol"/>
                        <a:buNone/>
                      </a:pPr>
                      <a:r>
                        <a:rPr lang="es-ES" sz="1400" dirty="0">
                          <a:latin typeface="+mj-lt"/>
                          <a:cs typeface="Times New Roman"/>
                        </a:rPr>
                        <a:t>Los niños, niñas y adolescentes diferentes en edad, estatura o con dificultades físicas, psíquicas, necesitan no dar motivos a compañeros intolerantes que hay en todo grupo de estudiantes.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5715" algn="just">
                        <a:lnSpc>
                          <a:spcPct val="115000"/>
                        </a:lnSpc>
                        <a:spcAft>
                          <a:spcPts val="0"/>
                        </a:spcAft>
                      </a:pPr>
                      <a:endParaRPr lang="es-EC" sz="1400">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38735" algn="just">
                        <a:lnSpc>
                          <a:spcPct val="115000"/>
                        </a:lnSpc>
                        <a:spcAft>
                          <a:spcPts val="0"/>
                        </a:spcAft>
                      </a:pPr>
                      <a:endParaRPr lang="es-EC" sz="1400" dirty="0">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cxnSp>
        <p:nvCxnSpPr>
          <p:cNvPr id="10" name="9 Conector recto"/>
          <p:cNvCxnSpPr>
            <a:stCxn id="4" idx="1"/>
            <a:endCxn id="4" idx="3"/>
          </p:cNvCxnSpPr>
          <p:nvPr/>
        </p:nvCxnSpPr>
        <p:spPr>
          <a:xfrm>
            <a:off x="611560" y="655822"/>
            <a:ext cx="589394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2790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graphicFrame>
        <p:nvGraphicFramePr>
          <p:cNvPr id="5" name="4 Tabla"/>
          <p:cNvGraphicFramePr>
            <a:graphicFrameLocks noGrp="1"/>
          </p:cNvGraphicFramePr>
          <p:nvPr>
            <p:extLst>
              <p:ext uri="{D42A27DB-BD31-4B8C-83A1-F6EECF244321}">
                <p14:modId xmlns:p14="http://schemas.microsoft.com/office/powerpoint/2010/main" val="2823591166"/>
              </p:ext>
            </p:extLst>
          </p:nvPr>
        </p:nvGraphicFramePr>
        <p:xfrm>
          <a:off x="827584" y="1268760"/>
          <a:ext cx="7416824" cy="4111980"/>
        </p:xfrm>
        <a:graphic>
          <a:graphicData uri="http://schemas.openxmlformats.org/drawingml/2006/table">
            <a:tbl>
              <a:tblPr/>
              <a:tblGrid>
                <a:gridCol w="6168448"/>
                <a:gridCol w="660905"/>
                <a:gridCol w="587471"/>
              </a:tblGrid>
              <a:tr h="269851">
                <a:tc>
                  <a:txBody>
                    <a:bodyPr/>
                    <a:lstStyle/>
                    <a:p>
                      <a:pPr marL="73025" algn="just">
                        <a:spcAft>
                          <a:spcPts val="0"/>
                        </a:spcAft>
                      </a:pPr>
                      <a:r>
                        <a:rPr lang="es-EC" sz="1400" dirty="0">
                          <a:solidFill>
                            <a:srgbClr val="FFFFFF"/>
                          </a:solidFill>
                          <a:latin typeface="+mj-lt"/>
                          <a:cs typeface="Times New Roman"/>
                        </a:rPr>
                        <a:t>Identifique si es verdadero o falso, las siguientes expresiones:</a:t>
                      </a:r>
                      <a:endParaRPr lang="es-ES" sz="2000" dirty="0">
                        <a:latin typeface="+mj-lt"/>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c>
                  <a:txBody>
                    <a:bodyPr/>
                    <a:lstStyle/>
                    <a:p>
                      <a:pPr marL="5715" algn="ctr">
                        <a:lnSpc>
                          <a:spcPct val="115000"/>
                        </a:lnSpc>
                        <a:spcAft>
                          <a:spcPts val="0"/>
                        </a:spcAft>
                      </a:pPr>
                      <a:r>
                        <a:rPr lang="es-EC" sz="1400" b="1" dirty="0" smtClean="0">
                          <a:solidFill>
                            <a:srgbClr val="FFFFFF"/>
                          </a:solidFill>
                          <a:latin typeface="+mj-lt"/>
                          <a:ea typeface="Times New Roman"/>
                          <a:cs typeface="Times New Roman"/>
                        </a:rPr>
                        <a:t>V</a:t>
                      </a:r>
                      <a:endParaRPr lang="es-ES" sz="2000" b="1" dirty="0">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c>
                  <a:txBody>
                    <a:bodyPr/>
                    <a:lstStyle/>
                    <a:p>
                      <a:pPr marR="38735" algn="ctr">
                        <a:lnSpc>
                          <a:spcPct val="115000"/>
                        </a:lnSpc>
                        <a:spcAft>
                          <a:spcPts val="0"/>
                        </a:spcAft>
                      </a:pPr>
                      <a:r>
                        <a:rPr lang="es-EC" sz="1400" b="1" dirty="0" smtClean="0">
                          <a:solidFill>
                            <a:srgbClr val="FFFFFF"/>
                          </a:solidFill>
                          <a:latin typeface="+mj-lt"/>
                          <a:ea typeface="Times New Roman"/>
                          <a:cs typeface="Times New Roman"/>
                        </a:rPr>
                        <a:t>F</a:t>
                      </a:r>
                      <a:endParaRPr lang="es-ES" sz="2000" b="1" dirty="0">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r>
              <a:tr h="469306">
                <a:tc>
                  <a:txBody>
                    <a:bodyPr/>
                    <a:lstStyle/>
                    <a:p>
                      <a:pPr marL="0" lvl="0" indent="0" algn="just">
                        <a:spcAft>
                          <a:spcPts val="0"/>
                        </a:spcAft>
                        <a:buFont typeface="Symbol"/>
                        <a:buNone/>
                      </a:pPr>
                      <a:r>
                        <a:rPr lang="es-EC" sz="1400" dirty="0">
                          <a:latin typeface="+mj-lt"/>
                          <a:cs typeface="Times New Roman"/>
                        </a:rPr>
                        <a:t>Los docentes no debemos inmiscuirnos en las dificultades de los chicos porque podemos salir mal parados.</a:t>
                      </a:r>
                      <a:endParaRPr lang="es-ES" sz="1400" dirty="0">
                        <a:latin typeface="+mj-lt"/>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5715" algn="just">
                        <a:lnSpc>
                          <a:spcPct val="115000"/>
                        </a:lnSpc>
                        <a:spcAft>
                          <a:spcPts val="0"/>
                        </a:spcAft>
                      </a:pPr>
                      <a:r>
                        <a:rPr lang="es-EC" sz="1400">
                          <a:latin typeface="+mj-lt"/>
                          <a:ea typeface="Times New Roman"/>
                          <a:cs typeface="Times New Roman"/>
                        </a:rPr>
                        <a:t>            </a:t>
                      </a:r>
                      <a:endParaRPr lang="es-ES" sz="1400">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38735" algn="just">
                        <a:lnSpc>
                          <a:spcPct val="115000"/>
                        </a:lnSpc>
                        <a:spcAft>
                          <a:spcPts val="0"/>
                        </a:spcAft>
                      </a:pPr>
                      <a:endParaRPr lang="es-EC" sz="1400" dirty="0">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56987">
                <a:tc>
                  <a:txBody>
                    <a:bodyPr/>
                    <a:lstStyle/>
                    <a:p>
                      <a:pPr marL="0" lvl="0" indent="0" algn="just">
                        <a:spcAft>
                          <a:spcPts val="0"/>
                        </a:spcAft>
                        <a:buFont typeface="Symbol"/>
                        <a:buNone/>
                      </a:pPr>
                      <a:r>
                        <a:rPr lang="es-EC" sz="1400" dirty="0" smtClean="0">
                          <a:latin typeface="+mj-lt"/>
                          <a:cs typeface="Times New Roman"/>
                        </a:rPr>
                        <a:t>Los </a:t>
                      </a:r>
                      <a:r>
                        <a:rPr lang="es-EC" sz="1400" dirty="0">
                          <a:latin typeface="+mj-lt"/>
                          <a:cs typeface="Times New Roman"/>
                        </a:rPr>
                        <a:t>chicos tímidos tienen que ser extrovertidos para que les dejen de molestar.</a:t>
                      </a:r>
                      <a:endParaRPr lang="es-ES" sz="2000" dirty="0">
                        <a:latin typeface="+mj-lt"/>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5715" algn="just">
                        <a:lnSpc>
                          <a:spcPct val="115000"/>
                        </a:lnSpc>
                        <a:spcAft>
                          <a:spcPts val="0"/>
                        </a:spcAft>
                      </a:pPr>
                      <a:r>
                        <a:rPr lang="es-EC" sz="1400" dirty="0">
                          <a:latin typeface="+mj-lt"/>
                          <a:ea typeface="Times New Roman"/>
                          <a:cs typeface="Times New Roman"/>
                        </a:rPr>
                        <a:t>                   </a:t>
                      </a:r>
                      <a:endParaRPr lang="es-ES" sz="2000" dirty="0">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38735" algn="just">
                        <a:lnSpc>
                          <a:spcPct val="115000"/>
                        </a:lnSpc>
                        <a:spcAft>
                          <a:spcPts val="0"/>
                        </a:spcAft>
                      </a:pPr>
                      <a:endParaRPr lang="es-EC" sz="1400" dirty="0">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69306">
                <a:tc>
                  <a:txBody>
                    <a:bodyPr/>
                    <a:lstStyle/>
                    <a:p>
                      <a:pPr marL="0" lvl="0" indent="0" algn="just">
                        <a:spcAft>
                          <a:spcPts val="0"/>
                        </a:spcAft>
                        <a:buFont typeface="Symbol"/>
                        <a:buNone/>
                      </a:pPr>
                      <a:r>
                        <a:rPr lang="es-ES" sz="1400" dirty="0">
                          <a:latin typeface="+mj-lt"/>
                          <a:cs typeface="Times New Roman"/>
                        </a:rPr>
                        <a:t>Los niños y jóvenes necesitan estar conectados a las redes sociales, a las noticias para no estar aislados.</a:t>
                      </a:r>
                      <a:endParaRPr lang="es-ES" sz="2000" dirty="0">
                        <a:latin typeface="+mj-lt"/>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5715" algn="just">
                        <a:lnSpc>
                          <a:spcPct val="115000"/>
                        </a:lnSpc>
                        <a:spcAft>
                          <a:spcPts val="0"/>
                        </a:spcAft>
                      </a:pPr>
                      <a:endParaRPr lang="es-EC" sz="1400">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38735" algn="just">
                        <a:lnSpc>
                          <a:spcPct val="115000"/>
                        </a:lnSpc>
                        <a:spcAft>
                          <a:spcPts val="0"/>
                        </a:spcAft>
                      </a:pPr>
                      <a:endParaRPr lang="es-EC" sz="1400">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69306">
                <a:tc>
                  <a:txBody>
                    <a:bodyPr/>
                    <a:lstStyle/>
                    <a:p>
                      <a:pPr marL="0" lvl="0" indent="0" algn="just">
                        <a:spcAft>
                          <a:spcPts val="0"/>
                        </a:spcAft>
                        <a:buFont typeface="Symbol"/>
                        <a:buNone/>
                      </a:pPr>
                      <a:r>
                        <a:rPr lang="es-EC" sz="1400" dirty="0">
                          <a:latin typeface="+mj-lt"/>
                          <a:cs typeface="Times New Roman"/>
                        </a:rPr>
                        <a:t>Como padres necesitamos enseñar a los hijos que se defiendan, aunque sea a puñetazos si toca.</a:t>
                      </a:r>
                      <a:endParaRPr lang="es-ES" sz="2000" dirty="0">
                        <a:latin typeface="+mj-lt"/>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5715" algn="just">
                        <a:lnSpc>
                          <a:spcPct val="115000"/>
                        </a:lnSpc>
                        <a:spcAft>
                          <a:spcPts val="0"/>
                        </a:spcAft>
                      </a:pPr>
                      <a:endParaRPr lang="es-EC" sz="1400">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38735" algn="just">
                        <a:lnSpc>
                          <a:spcPct val="115000"/>
                        </a:lnSpc>
                        <a:spcAft>
                          <a:spcPts val="0"/>
                        </a:spcAft>
                      </a:pPr>
                      <a:endParaRPr lang="es-EC" sz="1400">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69306">
                <a:tc>
                  <a:txBody>
                    <a:bodyPr/>
                    <a:lstStyle/>
                    <a:p>
                      <a:pPr marL="0" lvl="0" indent="0" algn="just">
                        <a:spcAft>
                          <a:spcPts val="0"/>
                        </a:spcAft>
                        <a:buFont typeface="Symbol"/>
                        <a:buNone/>
                      </a:pPr>
                      <a:r>
                        <a:rPr lang="es-ES" sz="1400" dirty="0">
                          <a:latin typeface="+mj-lt"/>
                          <a:cs typeface="Times New Roman"/>
                        </a:rPr>
                        <a:t>En escuelas y colegios, si hay riñas y peleas, pero creo que esto de acoso escolar no es extendido.</a:t>
                      </a:r>
                      <a:endParaRPr lang="es-ES" sz="2000" dirty="0">
                        <a:latin typeface="+mj-lt"/>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5715" algn="just">
                        <a:lnSpc>
                          <a:spcPct val="115000"/>
                        </a:lnSpc>
                        <a:spcAft>
                          <a:spcPts val="0"/>
                        </a:spcAft>
                      </a:pPr>
                      <a:r>
                        <a:rPr lang="es-EC" sz="1400" dirty="0">
                          <a:latin typeface="+mj-lt"/>
                          <a:ea typeface="Times New Roman"/>
                          <a:cs typeface="Times New Roman"/>
                        </a:rPr>
                        <a:t> </a:t>
                      </a:r>
                      <a:endParaRPr lang="es-ES" sz="2000" dirty="0">
                        <a:latin typeface="+mj-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38735" algn="just">
                        <a:lnSpc>
                          <a:spcPct val="115000"/>
                        </a:lnSpc>
                        <a:spcAft>
                          <a:spcPts val="0"/>
                        </a:spcAft>
                      </a:pPr>
                      <a:endParaRPr lang="es-EC" sz="1400">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69306">
                <a:tc>
                  <a:txBody>
                    <a:bodyPr/>
                    <a:lstStyle/>
                    <a:p>
                      <a:pPr marL="0" lvl="0" indent="0" algn="just">
                        <a:spcAft>
                          <a:spcPts val="0"/>
                        </a:spcAft>
                        <a:buFont typeface="Symbol"/>
                        <a:buNone/>
                      </a:pPr>
                      <a:r>
                        <a:rPr lang="es-ES" sz="1400" dirty="0">
                          <a:latin typeface="+mj-lt"/>
                          <a:cs typeface="Times New Roman"/>
                        </a:rPr>
                        <a:t>Los niños y jóvenes ahora ya tienen más espacios de expresión a través de las redes y es difícil controlar el uso que hacen con ellas.</a:t>
                      </a:r>
                      <a:endParaRPr lang="es-ES" sz="2000" dirty="0">
                        <a:latin typeface="+mj-lt"/>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5715" algn="just">
                        <a:lnSpc>
                          <a:spcPct val="115000"/>
                        </a:lnSpc>
                        <a:spcAft>
                          <a:spcPts val="0"/>
                        </a:spcAft>
                      </a:pPr>
                      <a:endParaRPr lang="es-EC" sz="1400" dirty="0">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38735" algn="just">
                        <a:lnSpc>
                          <a:spcPct val="115000"/>
                        </a:lnSpc>
                        <a:spcAft>
                          <a:spcPts val="0"/>
                        </a:spcAft>
                      </a:pPr>
                      <a:endParaRPr lang="es-EC" sz="1400" dirty="0">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69306">
                <a:tc>
                  <a:txBody>
                    <a:bodyPr/>
                    <a:lstStyle/>
                    <a:p>
                      <a:pPr marL="0" lvl="0" indent="0" algn="just">
                        <a:spcAft>
                          <a:spcPts val="0"/>
                        </a:spcAft>
                        <a:buFont typeface="Symbol"/>
                        <a:buNone/>
                      </a:pPr>
                      <a:r>
                        <a:rPr lang="es-ES" sz="1400" dirty="0">
                          <a:latin typeface="+mj-lt"/>
                          <a:cs typeface="Times New Roman"/>
                        </a:rPr>
                        <a:t>No creo que </a:t>
                      </a:r>
                      <a:r>
                        <a:rPr lang="es-EC" sz="1400" dirty="0">
                          <a:latin typeface="+mj-lt"/>
                          <a:cs typeface="Times New Roman"/>
                        </a:rPr>
                        <a:t>a los chicos y chicas venidos del desastre del terremoto les traten mal, en el colegio todos son solidarios.</a:t>
                      </a:r>
                      <a:endParaRPr lang="es-ES" sz="2000" dirty="0">
                        <a:latin typeface="+mj-lt"/>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5715" algn="just">
                        <a:lnSpc>
                          <a:spcPct val="115000"/>
                        </a:lnSpc>
                        <a:spcAft>
                          <a:spcPts val="0"/>
                        </a:spcAft>
                      </a:pPr>
                      <a:endParaRPr lang="es-EC" sz="1400">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38735" algn="just">
                        <a:lnSpc>
                          <a:spcPct val="115000"/>
                        </a:lnSpc>
                        <a:spcAft>
                          <a:spcPts val="0"/>
                        </a:spcAft>
                      </a:pPr>
                      <a:endParaRPr lang="es-EC" sz="1400" dirty="0">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69306">
                <a:tc>
                  <a:txBody>
                    <a:bodyPr/>
                    <a:lstStyle/>
                    <a:p>
                      <a:pPr marL="0" lvl="0" indent="0" algn="just">
                        <a:spcAft>
                          <a:spcPts val="0"/>
                        </a:spcAft>
                        <a:buFont typeface="Symbol"/>
                        <a:buNone/>
                      </a:pPr>
                      <a:r>
                        <a:rPr lang="es-ES" sz="1400" dirty="0">
                          <a:latin typeface="+mj-lt"/>
                          <a:cs typeface="Times New Roman"/>
                        </a:rPr>
                        <a:t>Como padres y madres tenemos poco tiempo para ayudar a nuestros hijos/as en estas dificultades que a veces ellos mismos se las buscan.</a:t>
                      </a:r>
                      <a:endParaRPr lang="es-ES" sz="2000" dirty="0">
                        <a:latin typeface="+mj-lt"/>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5715" algn="just">
                        <a:lnSpc>
                          <a:spcPct val="115000"/>
                        </a:lnSpc>
                        <a:spcAft>
                          <a:spcPts val="0"/>
                        </a:spcAft>
                      </a:pPr>
                      <a:endParaRPr lang="es-EC" sz="1400">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R="38735" algn="just">
                        <a:lnSpc>
                          <a:spcPct val="115000"/>
                        </a:lnSpc>
                        <a:spcAft>
                          <a:spcPts val="0"/>
                        </a:spcAft>
                      </a:pPr>
                      <a:endParaRPr lang="es-EC" sz="1400" dirty="0">
                        <a:latin typeface="+mj-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6" name="5 CuadroTexto"/>
          <p:cNvSpPr txBox="1"/>
          <p:nvPr/>
        </p:nvSpPr>
        <p:spPr>
          <a:xfrm>
            <a:off x="1043608" y="764704"/>
            <a:ext cx="2304256" cy="338554"/>
          </a:xfrm>
          <a:prstGeom prst="rect">
            <a:avLst/>
          </a:prstGeom>
          <a:noFill/>
        </p:spPr>
        <p:txBody>
          <a:bodyPr wrap="square" rtlCol="0">
            <a:spAutoFit/>
          </a:bodyPr>
          <a:lstStyle/>
          <a:p>
            <a:r>
              <a:rPr lang="es-ES" sz="1600" dirty="0" smtClean="0"/>
              <a:t>Continuación…</a:t>
            </a:r>
            <a:endParaRPr lang="es-ES" sz="1600" dirty="0"/>
          </a:p>
        </p:txBody>
      </p:sp>
    </p:spTree>
    <p:extLst>
      <p:ext uri="{BB962C8B-B14F-4D97-AF65-F5344CB8AC3E}">
        <p14:creationId xmlns:p14="http://schemas.microsoft.com/office/powerpoint/2010/main" val="2792790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8" name="7 CuadroTexto"/>
          <p:cNvSpPr txBox="1"/>
          <p:nvPr/>
        </p:nvSpPr>
        <p:spPr>
          <a:xfrm>
            <a:off x="4139952" y="2060848"/>
            <a:ext cx="4608512" cy="2831544"/>
          </a:xfrm>
          <a:prstGeom prst="rect">
            <a:avLst/>
          </a:prstGeom>
          <a:solidFill>
            <a:schemeClr val="bg1"/>
          </a:solidFill>
        </p:spPr>
        <p:txBody>
          <a:bodyPr wrap="square" rtlCol="0">
            <a:spAutoFit/>
          </a:bodyPr>
          <a:lstStyle/>
          <a:p>
            <a:r>
              <a:rPr lang="es-EC" sz="1600" b="1" dirty="0" smtClean="0"/>
              <a:t>Trabajo individual</a:t>
            </a:r>
            <a:r>
              <a:rPr lang="es-EC" sz="1600" dirty="0" smtClean="0"/>
              <a:t>:</a:t>
            </a:r>
          </a:p>
          <a:p>
            <a:pPr algn="just"/>
            <a:endParaRPr lang="es-EC" sz="1600" dirty="0" smtClean="0"/>
          </a:p>
          <a:p>
            <a:pPr marL="182563" indent="-182563" algn="just">
              <a:buFont typeface="Wingdings" pitchFamily="2" charset="2"/>
              <a:buChar char="§"/>
            </a:pPr>
            <a:r>
              <a:rPr lang="es-ES" sz="1600" dirty="0" smtClean="0"/>
              <a:t>Indago la calidad de ambientes familiares o escolares que han estado presentes en mi crianza.</a:t>
            </a:r>
          </a:p>
          <a:p>
            <a:pPr marL="182563" indent="-182563" algn="just">
              <a:buFont typeface="Wingdings" pitchFamily="2" charset="2"/>
              <a:buChar char="§"/>
            </a:pPr>
            <a:endParaRPr lang="es-ES" sz="1600" dirty="0" smtClean="0"/>
          </a:p>
          <a:p>
            <a:pPr marL="182563" indent="-182563" algn="just">
              <a:buFont typeface="Wingdings" pitchFamily="2" charset="2"/>
              <a:buChar char="§"/>
            </a:pPr>
            <a:r>
              <a:rPr lang="es-ES" sz="1600" dirty="0" smtClean="0"/>
              <a:t>¿Cuáles de estas prácticas con violencia, me parecieron  justificadas?</a:t>
            </a:r>
          </a:p>
          <a:p>
            <a:pPr marL="182563" indent="-182563" algn="just">
              <a:buFont typeface="Wingdings" pitchFamily="2" charset="2"/>
              <a:buChar char="§"/>
            </a:pPr>
            <a:endParaRPr lang="es-ES" sz="1600" dirty="0" smtClean="0"/>
          </a:p>
          <a:p>
            <a:pPr marL="182563" indent="-182563" algn="just">
              <a:buFont typeface="Wingdings" pitchFamily="2" charset="2"/>
              <a:buChar char="§"/>
            </a:pPr>
            <a:r>
              <a:rPr lang="es-ES" sz="1600" dirty="0" smtClean="0"/>
              <a:t>Recuerdo y Registro</a:t>
            </a:r>
          </a:p>
          <a:p>
            <a:endParaRPr lang="es-ES" dirty="0"/>
          </a:p>
        </p:txBody>
      </p:sp>
      <p:sp>
        <p:nvSpPr>
          <p:cNvPr id="9" name="8 CuadroTexto"/>
          <p:cNvSpPr txBox="1"/>
          <p:nvPr/>
        </p:nvSpPr>
        <p:spPr>
          <a:xfrm>
            <a:off x="611560" y="332656"/>
            <a:ext cx="5893940" cy="1200329"/>
          </a:xfrm>
          <a:prstGeom prst="rect">
            <a:avLst/>
          </a:prstGeom>
          <a:solidFill>
            <a:schemeClr val="accent3">
              <a:lumMod val="75000"/>
            </a:schemeClr>
          </a:solidFill>
        </p:spPr>
        <p:txBody>
          <a:bodyPr wrap="square" rtlCol="0">
            <a:spAutoFit/>
          </a:bodyPr>
          <a:lstStyle/>
          <a:p>
            <a:r>
              <a:rPr lang="es-ES" i="1" dirty="0" smtClean="0">
                <a:solidFill>
                  <a:schemeClr val="bg1"/>
                </a:solidFill>
              </a:rPr>
              <a:t>Segundo paso:</a:t>
            </a:r>
          </a:p>
          <a:p>
            <a:r>
              <a:rPr lang="es-EC" dirty="0" smtClean="0">
                <a:solidFill>
                  <a:schemeClr val="bg1"/>
                </a:solidFill>
              </a:rPr>
              <a:t>Reconocimiento de prácticas que favorecen la naturalización de la violencia en familia y de prácticas que la contrarrestan</a:t>
            </a:r>
            <a:endParaRPr lang="es-ES" dirty="0">
              <a:solidFill>
                <a:schemeClr val="bg1"/>
              </a:solidFill>
            </a:endParaRPr>
          </a:p>
        </p:txBody>
      </p:sp>
      <p:cxnSp>
        <p:nvCxnSpPr>
          <p:cNvPr id="11" name="10 Conector recto"/>
          <p:cNvCxnSpPr/>
          <p:nvPr/>
        </p:nvCxnSpPr>
        <p:spPr>
          <a:xfrm>
            <a:off x="611560" y="692696"/>
            <a:ext cx="59046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457" y="2123689"/>
            <a:ext cx="3233464" cy="2746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9588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fade">
                                      <p:cBhvr>
                                        <p:cTn id="12" dur="500"/>
                                        <p:tgtEl>
                                          <p:spTgt spid="614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9" name="8 CuadroTexto"/>
          <p:cNvSpPr txBox="1"/>
          <p:nvPr/>
        </p:nvSpPr>
        <p:spPr>
          <a:xfrm>
            <a:off x="395536" y="332656"/>
            <a:ext cx="5893940" cy="923330"/>
          </a:xfrm>
          <a:prstGeom prst="rect">
            <a:avLst/>
          </a:prstGeom>
          <a:solidFill>
            <a:schemeClr val="accent3">
              <a:lumMod val="75000"/>
            </a:schemeClr>
          </a:solidFill>
        </p:spPr>
        <p:txBody>
          <a:bodyPr wrap="square" rtlCol="0">
            <a:spAutoFit/>
          </a:bodyPr>
          <a:lstStyle/>
          <a:p>
            <a:r>
              <a:rPr lang="es-ES" i="1" dirty="0" smtClean="0">
                <a:solidFill>
                  <a:schemeClr val="bg1"/>
                </a:solidFill>
              </a:rPr>
              <a:t>Tercer paso:</a:t>
            </a:r>
          </a:p>
          <a:p>
            <a:r>
              <a:rPr lang="es-ES" dirty="0" smtClean="0">
                <a:solidFill>
                  <a:schemeClr val="bg1"/>
                </a:solidFill>
              </a:rPr>
              <a:t>Actitudes y comportamientos que usualmente utilizo en situaciones difíciles dentro de mi familia</a:t>
            </a:r>
            <a:endParaRPr lang="es-ES" dirty="0">
              <a:solidFill>
                <a:schemeClr val="bg1"/>
              </a:solidFill>
            </a:endParaRPr>
          </a:p>
        </p:txBody>
      </p:sp>
      <p:cxnSp>
        <p:nvCxnSpPr>
          <p:cNvPr id="11" name="10 Conector recto"/>
          <p:cNvCxnSpPr/>
          <p:nvPr/>
        </p:nvCxnSpPr>
        <p:spPr>
          <a:xfrm>
            <a:off x="395536" y="692696"/>
            <a:ext cx="59046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5" name="4 Tabla"/>
          <p:cNvGraphicFramePr>
            <a:graphicFrameLocks noGrp="1"/>
          </p:cNvGraphicFramePr>
          <p:nvPr>
            <p:extLst>
              <p:ext uri="{D42A27DB-BD31-4B8C-83A1-F6EECF244321}">
                <p14:modId xmlns:p14="http://schemas.microsoft.com/office/powerpoint/2010/main" val="772918745"/>
              </p:ext>
            </p:extLst>
          </p:nvPr>
        </p:nvGraphicFramePr>
        <p:xfrm>
          <a:off x="396355" y="1484784"/>
          <a:ext cx="7848872" cy="4158086"/>
        </p:xfrm>
        <a:graphic>
          <a:graphicData uri="http://schemas.openxmlformats.org/drawingml/2006/table">
            <a:tbl>
              <a:tblPr/>
              <a:tblGrid>
                <a:gridCol w="4067143"/>
                <a:gridCol w="3781729"/>
              </a:tblGrid>
              <a:tr h="351102">
                <a:tc>
                  <a:txBody>
                    <a:bodyPr/>
                    <a:lstStyle/>
                    <a:p>
                      <a:pPr algn="just">
                        <a:lnSpc>
                          <a:spcPct val="100000"/>
                        </a:lnSpc>
                        <a:spcAft>
                          <a:spcPts val="0"/>
                        </a:spcAft>
                      </a:pPr>
                      <a:r>
                        <a:rPr lang="es-ES" sz="1400" b="1" dirty="0">
                          <a:latin typeface="+mj-lt"/>
                          <a:ea typeface="Times New Roman"/>
                          <a:cs typeface="Times New Roman"/>
                        </a:rPr>
                        <a:t>INTERCAMBIO </a:t>
                      </a:r>
                      <a:endParaRPr lang="es-ES" sz="1400" b="1" dirty="0">
                        <a:latin typeface="+mj-lt"/>
                        <a:ea typeface="Calibri"/>
                        <a:cs typeface="Times New Roman"/>
                      </a:endParaRPr>
                    </a:p>
                  </a:txBody>
                  <a:tcPr marL="38412" marR="38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just">
                        <a:lnSpc>
                          <a:spcPct val="100000"/>
                        </a:lnSpc>
                        <a:spcAft>
                          <a:spcPts val="0"/>
                        </a:spcAft>
                      </a:pPr>
                      <a:r>
                        <a:rPr lang="es-ES" sz="1400" b="1" dirty="0">
                          <a:latin typeface="+mj-lt"/>
                          <a:ea typeface="Times New Roman"/>
                          <a:cs typeface="Times New Roman"/>
                        </a:rPr>
                        <a:t>CONTRAPUNTO</a:t>
                      </a:r>
                      <a:endParaRPr lang="es-ES" sz="1400" b="1" dirty="0">
                        <a:latin typeface="+mj-lt"/>
                        <a:ea typeface="Calibri"/>
                        <a:cs typeface="Times New Roman"/>
                      </a:endParaRPr>
                    </a:p>
                  </a:txBody>
                  <a:tcPr marL="38412" marR="38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585002">
                <a:tc>
                  <a:txBody>
                    <a:bodyPr/>
                    <a:lstStyle/>
                    <a:p>
                      <a:pPr>
                        <a:lnSpc>
                          <a:spcPct val="100000"/>
                        </a:lnSpc>
                        <a:spcAft>
                          <a:spcPts val="0"/>
                        </a:spcAft>
                      </a:pPr>
                      <a:r>
                        <a:rPr lang="es-ES" sz="1400" dirty="0">
                          <a:latin typeface="+mj-lt"/>
                          <a:ea typeface="Calibri"/>
                          <a:cs typeface="Times New Roman"/>
                        </a:rPr>
                        <a:t>Grito con frecuencia para ser escuchado, escuchada</a:t>
                      </a:r>
                    </a:p>
                  </a:txBody>
                  <a:tcPr marL="38412" marR="38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nSpc>
                          <a:spcPct val="100000"/>
                        </a:lnSpc>
                        <a:spcAft>
                          <a:spcPts val="0"/>
                        </a:spcAft>
                      </a:pPr>
                      <a:r>
                        <a:rPr lang="es-ES" sz="1400">
                          <a:latin typeface="+mj-lt"/>
                          <a:ea typeface="Calibri"/>
                          <a:cs typeface="Times New Roman"/>
                        </a:rPr>
                        <a:t>Escucho, y busco hablar cuando siento que me pueden escuchar</a:t>
                      </a:r>
                    </a:p>
                  </a:txBody>
                  <a:tcPr marL="38412" marR="38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351102">
                <a:tc>
                  <a:txBody>
                    <a:bodyPr/>
                    <a:lstStyle/>
                    <a:p>
                      <a:pPr>
                        <a:lnSpc>
                          <a:spcPct val="100000"/>
                        </a:lnSpc>
                        <a:spcAft>
                          <a:spcPts val="0"/>
                        </a:spcAft>
                      </a:pPr>
                      <a:r>
                        <a:rPr lang="es-ES" sz="1400" dirty="0">
                          <a:latin typeface="+mj-lt"/>
                          <a:ea typeface="Calibri"/>
                          <a:cs typeface="Times New Roman"/>
                        </a:rPr>
                        <a:t>Cuando me “violentan” busco agredir a los que lo han hecho</a:t>
                      </a:r>
                    </a:p>
                  </a:txBody>
                  <a:tcPr marL="38412" marR="38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nSpc>
                          <a:spcPct val="100000"/>
                        </a:lnSpc>
                        <a:spcAft>
                          <a:spcPts val="0"/>
                        </a:spcAft>
                      </a:pPr>
                      <a:r>
                        <a:rPr lang="es-ES" sz="1400">
                          <a:latin typeface="+mj-lt"/>
                          <a:ea typeface="Calibri"/>
                          <a:cs typeface="Times New Roman"/>
                        </a:rPr>
                        <a:t>Expreso mi dolor y busco apoyo, consuelo </a:t>
                      </a:r>
                    </a:p>
                  </a:txBody>
                  <a:tcPr marL="38412" marR="38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653400">
                <a:tc>
                  <a:txBody>
                    <a:bodyPr/>
                    <a:lstStyle/>
                    <a:p>
                      <a:pPr>
                        <a:lnSpc>
                          <a:spcPct val="100000"/>
                        </a:lnSpc>
                        <a:spcAft>
                          <a:spcPts val="0"/>
                        </a:spcAft>
                      </a:pPr>
                      <a:r>
                        <a:rPr lang="es-ES" sz="1400" dirty="0">
                          <a:latin typeface="+mj-lt"/>
                          <a:ea typeface="Calibri"/>
                          <a:cs typeface="Times New Roman"/>
                        </a:rPr>
                        <a:t>Cuando me “desconocen”, me tensiono y estoy a punto de explotar</a:t>
                      </a:r>
                    </a:p>
                  </a:txBody>
                  <a:tcPr marL="38412" marR="38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nSpc>
                          <a:spcPct val="100000"/>
                        </a:lnSpc>
                        <a:spcAft>
                          <a:spcPts val="0"/>
                        </a:spcAft>
                      </a:pPr>
                      <a:r>
                        <a:rPr lang="es-ES" sz="1400">
                          <a:latin typeface="+mj-lt"/>
                          <a:ea typeface="Calibri"/>
                          <a:cs typeface="Times New Roman"/>
                        </a:rPr>
                        <a:t>No me lo tomo personalmente y busco no afectar mi vida emocional</a:t>
                      </a:r>
                    </a:p>
                  </a:txBody>
                  <a:tcPr marL="38412" marR="38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702204">
                <a:tc>
                  <a:txBody>
                    <a:bodyPr/>
                    <a:lstStyle/>
                    <a:p>
                      <a:pPr>
                        <a:lnSpc>
                          <a:spcPct val="100000"/>
                        </a:lnSpc>
                        <a:spcAft>
                          <a:spcPts val="0"/>
                        </a:spcAft>
                      </a:pPr>
                      <a:r>
                        <a:rPr lang="es-ES" sz="1400" dirty="0">
                          <a:latin typeface="+mj-lt"/>
                          <a:ea typeface="Calibri"/>
                          <a:cs typeface="Times New Roman"/>
                        </a:rPr>
                        <a:t>Cuando creo que me han desobedecido, castigo física y emocionalmente</a:t>
                      </a:r>
                    </a:p>
                  </a:txBody>
                  <a:tcPr marL="38412" marR="38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nSpc>
                          <a:spcPct val="100000"/>
                        </a:lnSpc>
                        <a:spcAft>
                          <a:spcPts val="0"/>
                        </a:spcAft>
                      </a:pPr>
                      <a:r>
                        <a:rPr lang="es-ES" sz="1400">
                          <a:latin typeface="+mj-lt"/>
                          <a:ea typeface="Calibri"/>
                          <a:cs typeface="Times New Roman"/>
                        </a:rPr>
                        <a:t>Considero que el castigo no es la mejor opción y busco comunicarme asertivamente con mis hijos e hijas</a:t>
                      </a:r>
                    </a:p>
                  </a:txBody>
                  <a:tcPr marL="38412" marR="38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737454">
                <a:tc>
                  <a:txBody>
                    <a:bodyPr/>
                    <a:lstStyle/>
                    <a:p>
                      <a:pPr>
                        <a:lnSpc>
                          <a:spcPct val="100000"/>
                        </a:lnSpc>
                        <a:spcAft>
                          <a:spcPts val="0"/>
                        </a:spcAft>
                      </a:pPr>
                      <a:r>
                        <a:rPr lang="es-ES" sz="1400" dirty="0">
                          <a:latin typeface="+mj-lt"/>
                          <a:ea typeface="Calibri"/>
                          <a:cs typeface="Times New Roman"/>
                        </a:rPr>
                        <a:t>Cuando suceden cosas desagradables para mí, no digo nada, pero luego, aclaro desde una postura agresiva y terminante.</a:t>
                      </a:r>
                    </a:p>
                  </a:txBody>
                  <a:tcPr marL="38412" marR="38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nSpc>
                          <a:spcPct val="100000"/>
                        </a:lnSpc>
                        <a:spcAft>
                          <a:spcPts val="0"/>
                        </a:spcAft>
                      </a:pPr>
                      <a:r>
                        <a:rPr lang="es-ES" sz="1400" dirty="0">
                          <a:latin typeface="+mj-lt"/>
                          <a:ea typeface="Calibri"/>
                          <a:cs typeface="Times New Roman"/>
                        </a:rPr>
                        <a:t>Busco más tranquilidad para conversar sobre el tema con mi familia y establecer consensos</a:t>
                      </a:r>
                    </a:p>
                  </a:txBody>
                  <a:tcPr marL="38412" marR="38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702204">
                <a:tc>
                  <a:txBody>
                    <a:bodyPr/>
                    <a:lstStyle/>
                    <a:p>
                      <a:pPr>
                        <a:lnSpc>
                          <a:spcPct val="100000"/>
                        </a:lnSpc>
                        <a:spcAft>
                          <a:spcPts val="0"/>
                        </a:spcAft>
                      </a:pPr>
                      <a:r>
                        <a:rPr lang="es-ES" sz="1400" dirty="0">
                          <a:latin typeface="+mj-lt"/>
                          <a:ea typeface="Calibri"/>
                          <a:cs typeface="Times New Roman"/>
                        </a:rPr>
                        <a:t>Intimido a otros con frecuencia, ridiculizando y evidenciando sus dificultades</a:t>
                      </a:r>
                    </a:p>
                  </a:txBody>
                  <a:tcPr marL="38412" marR="38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nSpc>
                          <a:spcPct val="100000"/>
                        </a:lnSpc>
                        <a:spcAft>
                          <a:spcPts val="0"/>
                        </a:spcAft>
                      </a:pPr>
                      <a:r>
                        <a:rPr lang="es-ES" sz="1400" dirty="0">
                          <a:latin typeface="+mj-lt"/>
                          <a:ea typeface="Calibri"/>
                          <a:cs typeface="Times New Roman"/>
                        </a:rPr>
                        <a:t>Comprendo que también tengo dificultades y busco tratos más equitativos y fiables</a:t>
                      </a:r>
                    </a:p>
                  </a:txBody>
                  <a:tcPr marL="38412" marR="38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bl>
          </a:graphicData>
        </a:graphic>
      </p:graphicFrame>
    </p:spTree>
    <p:extLst>
      <p:ext uri="{BB962C8B-B14F-4D97-AF65-F5344CB8AC3E}">
        <p14:creationId xmlns:p14="http://schemas.microsoft.com/office/powerpoint/2010/main" val="305471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9" name="8 CuadroTexto"/>
          <p:cNvSpPr txBox="1"/>
          <p:nvPr/>
        </p:nvSpPr>
        <p:spPr>
          <a:xfrm>
            <a:off x="395536" y="332656"/>
            <a:ext cx="5893940" cy="923330"/>
          </a:xfrm>
          <a:prstGeom prst="rect">
            <a:avLst/>
          </a:prstGeom>
          <a:solidFill>
            <a:schemeClr val="accent3">
              <a:lumMod val="75000"/>
            </a:schemeClr>
          </a:solidFill>
        </p:spPr>
        <p:txBody>
          <a:bodyPr wrap="square" rtlCol="0">
            <a:spAutoFit/>
          </a:bodyPr>
          <a:lstStyle/>
          <a:p>
            <a:r>
              <a:rPr lang="es-ES" i="1" dirty="0" smtClean="0">
                <a:solidFill>
                  <a:schemeClr val="bg1"/>
                </a:solidFill>
              </a:rPr>
              <a:t>Tercer paso:</a:t>
            </a:r>
          </a:p>
          <a:p>
            <a:r>
              <a:rPr lang="es-ES" dirty="0" smtClean="0">
                <a:solidFill>
                  <a:schemeClr val="bg1"/>
                </a:solidFill>
              </a:rPr>
              <a:t>Actitudes y comportamientos que usualmente utilizo en situaciones difíciles dentro de mi familia</a:t>
            </a:r>
            <a:endParaRPr lang="es-ES" dirty="0">
              <a:solidFill>
                <a:schemeClr val="bg1"/>
              </a:solidFill>
            </a:endParaRPr>
          </a:p>
        </p:txBody>
      </p:sp>
      <p:cxnSp>
        <p:nvCxnSpPr>
          <p:cNvPr id="11" name="10 Conector recto"/>
          <p:cNvCxnSpPr/>
          <p:nvPr/>
        </p:nvCxnSpPr>
        <p:spPr>
          <a:xfrm>
            <a:off x="395536" y="692696"/>
            <a:ext cx="59046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5" name="4 Tabla"/>
          <p:cNvGraphicFramePr>
            <a:graphicFrameLocks noGrp="1"/>
          </p:cNvGraphicFramePr>
          <p:nvPr>
            <p:extLst>
              <p:ext uri="{D42A27DB-BD31-4B8C-83A1-F6EECF244321}">
                <p14:modId xmlns:p14="http://schemas.microsoft.com/office/powerpoint/2010/main" val="3668579859"/>
              </p:ext>
            </p:extLst>
          </p:nvPr>
        </p:nvGraphicFramePr>
        <p:xfrm>
          <a:off x="395536" y="1412777"/>
          <a:ext cx="8136904" cy="4328058"/>
        </p:xfrm>
        <a:graphic>
          <a:graphicData uri="http://schemas.openxmlformats.org/drawingml/2006/table">
            <a:tbl>
              <a:tblPr/>
              <a:tblGrid>
                <a:gridCol w="4320480"/>
                <a:gridCol w="3816424"/>
              </a:tblGrid>
              <a:tr h="234973">
                <a:tc>
                  <a:txBody>
                    <a:bodyPr/>
                    <a:lstStyle/>
                    <a:p>
                      <a:pPr algn="just">
                        <a:lnSpc>
                          <a:spcPct val="115000"/>
                        </a:lnSpc>
                        <a:spcAft>
                          <a:spcPts val="0"/>
                        </a:spcAft>
                      </a:pPr>
                      <a:r>
                        <a:rPr lang="es-ES" sz="1400" b="1" dirty="0">
                          <a:latin typeface="+mj-lt"/>
                          <a:ea typeface="Times New Roman"/>
                          <a:cs typeface="Times New Roman"/>
                        </a:rPr>
                        <a:t>INTERCAMBIO </a:t>
                      </a:r>
                      <a:endParaRPr lang="es-ES" sz="1400" b="1" dirty="0">
                        <a:latin typeface="+mj-lt"/>
                        <a:ea typeface="Calibri"/>
                        <a:cs typeface="Times New Roman"/>
                      </a:endParaRPr>
                    </a:p>
                  </a:txBody>
                  <a:tcPr marL="38412" marR="38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just">
                        <a:lnSpc>
                          <a:spcPct val="115000"/>
                        </a:lnSpc>
                        <a:spcAft>
                          <a:spcPts val="0"/>
                        </a:spcAft>
                      </a:pPr>
                      <a:r>
                        <a:rPr lang="es-ES" sz="1400" b="1" dirty="0">
                          <a:latin typeface="+mj-lt"/>
                          <a:ea typeface="Times New Roman"/>
                          <a:cs typeface="Times New Roman"/>
                        </a:rPr>
                        <a:t>CONTRAPUNTO</a:t>
                      </a:r>
                      <a:endParaRPr lang="es-ES" sz="1400" b="1" dirty="0">
                        <a:latin typeface="+mj-lt"/>
                        <a:ea typeface="Calibri"/>
                        <a:cs typeface="Times New Roman"/>
                      </a:endParaRPr>
                    </a:p>
                  </a:txBody>
                  <a:tcPr marL="38412" marR="38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704920">
                <a:tc>
                  <a:txBody>
                    <a:bodyPr/>
                    <a:lstStyle/>
                    <a:p>
                      <a:pPr>
                        <a:lnSpc>
                          <a:spcPct val="100000"/>
                        </a:lnSpc>
                        <a:spcAft>
                          <a:spcPts val="0"/>
                        </a:spcAft>
                      </a:pPr>
                      <a:r>
                        <a:rPr lang="es-ES" sz="1400" dirty="0">
                          <a:latin typeface="+mj-lt"/>
                          <a:ea typeface="Calibri"/>
                          <a:cs typeface="Times New Roman"/>
                        </a:rPr>
                        <a:t>Mi lenguaje es agresivo hacia los otros y el de mis hijos también </a:t>
                      </a:r>
                    </a:p>
                  </a:txBody>
                  <a:tcPr marL="38412" marR="38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nSpc>
                          <a:spcPct val="100000"/>
                        </a:lnSpc>
                        <a:spcAft>
                          <a:spcPts val="0"/>
                        </a:spcAft>
                      </a:pPr>
                      <a:r>
                        <a:rPr lang="es-ES" sz="1400" dirty="0">
                          <a:latin typeface="+mj-lt"/>
                          <a:ea typeface="Calibri"/>
                          <a:cs typeface="Times New Roman"/>
                        </a:rPr>
                        <a:t>Alimento mi sensibilidad y la de mis hijos en las relaciones con otros para que éstas sean respetuosas </a:t>
                      </a:r>
                    </a:p>
                  </a:txBody>
                  <a:tcPr marL="38412" marR="38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704920">
                <a:tc>
                  <a:txBody>
                    <a:bodyPr/>
                    <a:lstStyle/>
                    <a:p>
                      <a:pPr>
                        <a:lnSpc>
                          <a:spcPct val="100000"/>
                        </a:lnSpc>
                        <a:spcAft>
                          <a:spcPts val="0"/>
                        </a:spcAft>
                      </a:pPr>
                      <a:r>
                        <a:rPr lang="es-ES" sz="1400">
                          <a:latin typeface="+mj-lt"/>
                          <a:ea typeface="Calibri"/>
                          <a:cs typeface="Times New Roman"/>
                        </a:rPr>
                        <a:t>Lo que sucede con otros, no es un tema en mi familia, no hay mucho contacto ni con vecinos ni con familiares</a:t>
                      </a:r>
                    </a:p>
                  </a:txBody>
                  <a:tcPr marL="38412" marR="38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nSpc>
                          <a:spcPct val="100000"/>
                        </a:lnSpc>
                        <a:spcAft>
                          <a:spcPts val="0"/>
                        </a:spcAft>
                      </a:pPr>
                      <a:r>
                        <a:rPr lang="es-ES" sz="1400">
                          <a:latin typeface="+mj-lt"/>
                          <a:ea typeface="Calibri"/>
                          <a:cs typeface="Times New Roman"/>
                        </a:rPr>
                        <a:t>Valoro la solidaridad con los demás vecinos o familiares y la motivo en mis hijos.</a:t>
                      </a:r>
                    </a:p>
                  </a:txBody>
                  <a:tcPr marL="38412" marR="38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793067">
                <a:tc>
                  <a:txBody>
                    <a:bodyPr/>
                    <a:lstStyle/>
                    <a:p>
                      <a:pPr>
                        <a:lnSpc>
                          <a:spcPct val="100000"/>
                        </a:lnSpc>
                        <a:spcAft>
                          <a:spcPts val="0"/>
                        </a:spcAft>
                      </a:pPr>
                      <a:r>
                        <a:rPr lang="es-ES" sz="1400">
                          <a:latin typeface="+mj-lt"/>
                          <a:ea typeface="Calibri"/>
                          <a:cs typeface="Times New Roman"/>
                        </a:rPr>
                        <a:t>No es costumbre preguntarme ¿Cómo me relaciono con mis hijos? Tampoco les he preguntado ¿Cómo se sienten conmigo? No he visto como algo importante.</a:t>
                      </a:r>
                    </a:p>
                  </a:txBody>
                  <a:tcPr marL="38412" marR="38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nSpc>
                          <a:spcPct val="100000"/>
                        </a:lnSpc>
                        <a:spcAft>
                          <a:spcPts val="0"/>
                        </a:spcAft>
                      </a:pPr>
                      <a:r>
                        <a:rPr lang="es-ES" sz="1400" dirty="0">
                          <a:latin typeface="+mj-lt"/>
                          <a:ea typeface="Calibri"/>
                          <a:cs typeface="Times New Roman"/>
                        </a:rPr>
                        <a:t>Me importa la calidad de relación con mis hijos y es una de mis metas como Madre/Padre</a:t>
                      </a:r>
                    </a:p>
                  </a:txBody>
                  <a:tcPr marL="38412" marR="38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704920">
                <a:tc>
                  <a:txBody>
                    <a:bodyPr/>
                    <a:lstStyle/>
                    <a:p>
                      <a:pPr>
                        <a:lnSpc>
                          <a:spcPct val="100000"/>
                        </a:lnSpc>
                        <a:spcAft>
                          <a:spcPts val="0"/>
                        </a:spcAft>
                      </a:pPr>
                      <a:r>
                        <a:rPr lang="es-ES" sz="1400">
                          <a:latin typeface="+mj-lt"/>
                          <a:ea typeface="Calibri"/>
                          <a:cs typeface="Times New Roman"/>
                        </a:rPr>
                        <a:t>Me quedo callado y sufro en silencio cuando he sido agredido/a y no expreso mi dolor al interior de mi familia. </a:t>
                      </a:r>
                    </a:p>
                  </a:txBody>
                  <a:tcPr marL="38412" marR="38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nSpc>
                          <a:spcPct val="100000"/>
                        </a:lnSpc>
                        <a:spcAft>
                          <a:spcPts val="0"/>
                        </a:spcAft>
                      </a:pPr>
                      <a:r>
                        <a:rPr lang="es-ES" sz="1400">
                          <a:latin typeface="+mj-lt"/>
                          <a:ea typeface="Calibri"/>
                          <a:cs typeface="Times New Roman"/>
                        </a:rPr>
                        <a:t>Busco que mis hijos rompan el silencio cuando han sido agredidos, que sepan que pueden contar con su familia.</a:t>
                      </a:r>
                    </a:p>
                  </a:txBody>
                  <a:tcPr marL="38412" marR="38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704920">
                <a:tc>
                  <a:txBody>
                    <a:bodyPr/>
                    <a:lstStyle/>
                    <a:p>
                      <a:pPr>
                        <a:lnSpc>
                          <a:spcPct val="100000"/>
                        </a:lnSpc>
                        <a:spcAft>
                          <a:spcPts val="0"/>
                        </a:spcAft>
                      </a:pPr>
                      <a:r>
                        <a:rPr lang="es-ES" sz="1400" dirty="0">
                          <a:latin typeface="+mj-lt"/>
                          <a:ea typeface="Calibri"/>
                          <a:cs typeface="Times New Roman"/>
                        </a:rPr>
                        <a:t>En mi casa no se han establecido límites para muchas cosas y a veces hay agresiones entre hermanos.</a:t>
                      </a:r>
                    </a:p>
                  </a:txBody>
                  <a:tcPr marL="38412" marR="38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nSpc>
                          <a:spcPct val="100000"/>
                        </a:lnSpc>
                        <a:spcAft>
                          <a:spcPts val="0"/>
                        </a:spcAft>
                      </a:pPr>
                      <a:r>
                        <a:rPr lang="es-ES" sz="1400" dirty="0">
                          <a:latin typeface="+mj-lt"/>
                          <a:ea typeface="Calibri"/>
                          <a:cs typeface="Times New Roman"/>
                        </a:rPr>
                        <a:t>Veo la necesidad de parar algunos abusos entre hermanos, buscar que todos valoremos nuestra convivencia con afecto y buen trato.</a:t>
                      </a:r>
                    </a:p>
                  </a:txBody>
                  <a:tcPr marL="38412" marR="38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469947">
                <a:tc>
                  <a:txBody>
                    <a:bodyPr/>
                    <a:lstStyle/>
                    <a:p>
                      <a:pPr>
                        <a:lnSpc>
                          <a:spcPct val="100000"/>
                        </a:lnSpc>
                        <a:spcAft>
                          <a:spcPts val="0"/>
                        </a:spcAft>
                      </a:pPr>
                      <a:r>
                        <a:rPr lang="es-ES" sz="1400" dirty="0">
                          <a:latin typeface="+mj-lt"/>
                          <a:ea typeface="Calibri"/>
                          <a:cs typeface="Times New Roman"/>
                        </a:rPr>
                        <a:t>Cuando estoy contestando  mi celular no puedo ocuparme de mis hijos</a:t>
                      </a:r>
                    </a:p>
                  </a:txBody>
                  <a:tcPr marL="38412" marR="38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nSpc>
                          <a:spcPct val="100000"/>
                        </a:lnSpc>
                        <a:spcAft>
                          <a:spcPts val="0"/>
                        </a:spcAft>
                      </a:pPr>
                      <a:r>
                        <a:rPr lang="es-ES" sz="1400" dirty="0">
                          <a:latin typeface="+mj-lt"/>
                          <a:ea typeface="Calibri"/>
                          <a:cs typeface="Times New Roman"/>
                        </a:rPr>
                        <a:t>La atención a mis hijos es la prioridad dentro de mi familia</a:t>
                      </a:r>
                    </a:p>
                  </a:txBody>
                  <a:tcPr marL="38412" marR="38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bl>
          </a:graphicData>
        </a:graphic>
      </p:graphicFrame>
    </p:spTree>
    <p:extLst>
      <p:ext uri="{BB962C8B-B14F-4D97-AF65-F5344CB8AC3E}">
        <p14:creationId xmlns:p14="http://schemas.microsoft.com/office/powerpoint/2010/main" val="3909588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9" name="8 CuadroTexto"/>
          <p:cNvSpPr txBox="1"/>
          <p:nvPr/>
        </p:nvSpPr>
        <p:spPr>
          <a:xfrm>
            <a:off x="395536" y="332656"/>
            <a:ext cx="5893940" cy="615553"/>
          </a:xfrm>
          <a:prstGeom prst="rect">
            <a:avLst/>
          </a:prstGeom>
          <a:solidFill>
            <a:schemeClr val="accent3">
              <a:lumMod val="75000"/>
            </a:schemeClr>
          </a:solidFill>
        </p:spPr>
        <p:txBody>
          <a:bodyPr wrap="square" rtlCol="0">
            <a:spAutoFit/>
          </a:bodyPr>
          <a:lstStyle/>
          <a:p>
            <a:r>
              <a:rPr lang="es-ES" i="1" dirty="0" smtClean="0">
                <a:solidFill>
                  <a:schemeClr val="bg1"/>
                </a:solidFill>
              </a:rPr>
              <a:t>Cuarto paso:</a:t>
            </a:r>
          </a:p>
          <a:p>
            <a:r>
              <a:rPr lang="es-ES" sz="1600" b="1" dirty="0" smtClean="0">
                <a:solidFill>
                  <a:schemeClr val="bg1"/>
                </a:solidFill>
              </a:rPr>
              <a:t>Preguntas para reflexionar con hijas e hijos</a:t>
            </a:r>
            <a:endParaRPr lang="es-ES" dirty="0">
              <a:solidFill>
                <a:schemeClr val="bg1"/>
              </a:solidFill>
            </a:endParaRPr>
          </a:p>
        </p:txBody>
      </p:sp>
      <p:cxnSp>
        <p:nvCxnSpPr>
          <p:cNvPr id="11" name="10 Conector recto"/>
          <p:cNvCxnSpPr/>
          <p:nvPr/>
        </p:nvCxnSpPr>
        <p:spPr>
          <a:xfrm>
            <a:off x="395536" y="692696"/>
            <a:ext cx="59046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5 CuadroTexto"/>
          <p:cNvSpPr txBox="1"/>
          <p:nvPr/>
        </p:nvSpPr>
        <p:spPr>
          <a:xfrm>
            <a:off x="1115616" y="1412776"/>
            <a:ext cx="7416824" cy="4524315"/>
          </a:xfrm>
          <a:prstGeom prst="rect">
            <a:avLst/>
          </a:prstGeom>
          <a:solidFill>
            <a:schemeClr val="bg1"/>
          </a:solidFill>
        </p:spPr>
        <p:txBody>
          <a:bodyPr wrap="square" rtlCol="0">
            <a:spAutoFit/>
          </a:bodyPr>
          <a:lstStyle/>
          <a:p>
            <a:pPr marL="182563" lvl="0" indent="-182563">
              <a:buFont typeface="Wingdings" pitchFamily="2" charset="2"/>
              <a:buChar char="§"/>
            </a:pPr>
            <a:r>
              <a:rPr lang="es-ES" sz="1600" dirty="0" smtClean="0"/>
              <a:t>¿Apoyas</a:t>
            </a:r>
            <a:r>
              <a:rPr lang="es-ES" sz="1600" b="1" dirty="0" smtClean="0"/>
              <a:t> </a:t>
            </a:r>
            <a:r>
              <a:rPr lang="es-ES" sz="1600" dirty="0" smtClean="0"/>
              <a:t>a un</a:t>
            </a:r>
            <a:r>
              <a:rPr lang="es-ES" sz="1600" b="1" dirty="0" smtClean="0"/>
              <a:t> </a:t>
            </a:r>
            <a:r>
              <a:rPr lang="es-ES" sz="1600" dirty="0" smtClean="0"/>
              <a:t>compañero/a cuando le sucede algo?</a:t>
            </a:r>
          </a:p>
          <a:p>
            <a:pPr marL="182563" lvl="0" indent="-182563"/>
            <a:endParaRPr lang="es-ES" sz="1600" dirty="0" smtClean="0"/>
          </a:p>
          <a:p>
            <a:pPr marL="182563" lvl="0" indent="-182563">
              <a:buFont typeface="Wingdings" pitchFamily="2" charset="2"/>
              <a:buChar char="§"/>
            </a:pPr>
            <a:r>
              <a:rPr lang="es-ES" sz="1600" dirty="0" smtClean="0"/>
              <a:t>¿Apoyas a compañeros solo cuando juegan bien, o cantan bien, otras?</a:t>
            </a:r>
          </a:p>
          <a:p>
            <a:pPr marL="182563" lvl="0" indent="-182563"/>
            <a:endParaRPr lang="es-ES" sz="1600" dirty="0" smtClean="0"/>
          </a:p>
          <a:p>
            <a:pPr marL="182563" lvl="0" indent="-182563">
              <a:buFont typeface="Wingdings" pitchFamily="2" charset="2"/>
              <a:buChar char="§"/>
            </a:pPr>
            <a:r>
              <a:rPr lang="es-ES" sz="1600" dirty="0" smtClean="0"/>
              <a:t>¿Prohíbes a compañeros ser parte de juegos o actividades entre compañeros?</a:t>
            </a:r>
          </a:p>
          <a:p>
            <a:pPr marL="182563" lvl="0" indent="-182563"/>
            <a:endParaRPr lang="es-ES" sz="1600" dirty="0" smtClean="0"/>
          </a:p>
          <a:p>
            <a:pPr marL="182563" lvl="0" indent="-182563">
              <a:buFont typeface="Wingdings" pitchFamily="2" charset="2"/>
              <a:buChar char="§"/>
            </a:pPr>
            <a:r>
              <a:rPr lang="es-ES" sz="1600" dirty="0" smtClean="0"/>
              <a:t>¿Sabes de compañeros que acosan por las redes sociales a otros compañeros tuyos?</a:t>
            </a:r>
          </a:p>
          <a:p>
            <a:pPr marL="182563" lvl="0" indent="-182563"/>
            <a:endParaRPr lang="es-ES" sz="1600" dirty="0" smtClean="0"/>
          </a:p>
          <a:p>
            <a:pPr marL="182563" lvl="0" indent="-182563">
              <a:buFont typeface="Wingdings" pitchFamily="2" charset="2"/>
              <a:buChar char="§"/>
            </a:pPr>
            <a:r>
              <a:rPr lang="es-ES" sz="1600" dirty="0" smtClean="0"/>
              <a:t>¿Te sumas a molestar cuando agreden a un compañero o compañera?</a:t>
            </a:r>
          </a:p>
          <a:p>
            <a:pPr marL="182563" lvl="0" indent="-182563"/>
            <a:endParaRPr lang="es-ES" sz="1600" dirty="0" smtClean="0"/>
          </a:p>
          <a:p>
            <a:pPr marL="182563" lvl="0" indent="-182563">
              <a:buFont typeface="Wingdings" pitchFamily="2" charset="2"/>
              <a:buChar char="§"/>
            </a:pPr>
            <a:r>
              <a:rPr lang="es-ES" sz="1600" dirty="0" smtClean="0"/>
              <a:t>¿Usas el celular para molestar o agredir a alguien?</a:t>
            </a:r>
          </a:p>
          <a:p>
            <a:pPr marL="182563" lvl="0" indent="-182563"/>
            <a:endParaRPr lang="es-ES" sz="1600" dirty="0" smtClean="0"/>
          </a:p>
          <a:p>
            <a:pPr marL="182563" lvl="0" indent="-182563">
              <a:buFont typeface="Wingdings" pitchFamily="2" charset="2"/>
              <a:buChar char="§"/>
            </a:pPr>
            <a:r>
              <a:rPr lang="es-ES" sz="1600" dirty="0" smtClean="0"/>
              <a:t>¿Sabes de alguien en tu escuela o colegio, que está sufriendo por esto?</a:t>
            </a:r>
          </a:p>
          <a:p>
            <a:pPr marL="182563" lvl="0" indent="-182563"/>
            <a:endParaRPr lang="es-ES" sz="1600" dirty="0" smtClean="0"/>
          </a:p>
          <a:p>
            <a:pPr marL="182563" lvl="0" indent="-182563">
              <a:buFont typeface="Wingdings" pitchFamily="2" charset="2"/>
              <a:buChar char="§"/>
            </a:pPr>
            <a:r>
              <a:rPr lang="es-ES" sz="1600" dirty="0" smtClean="0"/>
              <a:t>¿Qué piensas acerca de estas formas de relación entre compañeros?</a:t>
            </a:r>
          </a:p>
          <a:p>
            <a:pPr>
              <a:buFont typeface="Wingdings" pitchFamily="2" charset="2"/>
              <a:buChar char="§"/>
            </a:pPr>
            <a:endParaRPr lang="es-ES" sz="1600" dirty="0"/>
          </a:p>
        </p:txBody>
      </p:sp>
    </p:spTree>
    <p:extLst>
      <p:ext uri="{BB962C8B-B14F-4D97-AF65-F5344CB8AC3E}">
        <p14:creationId xmlns:p14="http://schemas.microsoft.com/office/powerpoint/2010/main" val="3909588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9" name="8 CuadroTexto"/>
          <p:cNvSpPr txBox="1"/>
          <p:nvPr/>
        </p:nvSpPr>
        <p:spPr>
          <a:xfrm>
            <a:off x="395536" y="332656"/>
            <a:ext cx="5893940" cy="646331"/>
          </a:xfrm>
          <a:prstGeom prst="rect">
            <a:avLst/>
          </a:prstGeom>
          <a:solidFill>
            <a:schemeClr val="accent3">
              <a:lumMod val="75000"/>
            </a:schemeClr>
          </a:solidFill>
        </p:spPr>
        <p:txBody>
          <a:bodyPr wrap="square" rtlCol="0">
            <a:spAutoFit/>
          </a:bodyPr>
          <a:lstStyle/>
          <a:p>
            <a:r>
              <a:rPr lang="es-EC" b="1" dirty="0" smtClean="0">
                <a:solidFill>
                  <a:schemeClr val="bg1"/>
                </a:solidFill>
              </a:rPr>
              <a:t>Corresponsabilidad activa de padres y madres con la institución educativa</a:t>
            </a:r>
            <a:endParaRPr lang="es-ES" dirty="0" smtClean="0">
              <a:solidFill>
                <a:schemeClr val="bg1"/>
              </a:solidFill>
            </a:endParaRPr>
          </a:p>
        </p:txBody>
      </p:sp>
      <p:sp>
        <p:nvSpPr>
          <p:cNvPr id="5" name="4 CuadroTexto"/>
          <p:cNvSpPr txBox="1"/>
          <p:nvPr/>
        </p:nvSpPr>
        <p:spPr>
          <a:xfrm>
            <a:off x="467544" y="1196752"/>
            <a:ext cx="8136904" cy="1169551"/>
          </a:xfrm>
          <a:prstGeom prst="rect">
            <a:avLst/>
          </a:prstGeom>
          <a:noFill/>
        </p:spPr>
        <p:txBody>
          <a:bodyPr wrap="square" rtlCol="0">
            <a:spAutoFit/>
          </a:bodyPr>
          <a:lstStyle/>
          <a:p>
            <a:r>
              <a:rPr lang="es-EC" sz="1400" u="sng" dirty="0" smtClean="0"/>
              <a:t>Preguntas a responderse</a:t>
            </a:r>
            <a:r>
              <a:rPr lang="es-EC" sz="1400" dirty="0" smtClean="0"/>
              <a:t>:</a:t>
            </a:r>
          </a:p>
          <a:p>
            <a:endParaRPr lang="es-ES" sz="1400" dirty="0" smtClean="0"/>
          </a:p>
          <a:p>
            <a:r>
              <a:rPr lang="es-EC" sz="1400" dirty="0" smtClean="0"/>
              <a:t>1.- ¿En este paralelo qué vamos a hacer? ¿Qué acuerdos tomamos?</a:t>
            </a:r>
            <a:endParaRPr lang="es-ES" sz="1400" dirty="0" smtClean="0"/>
          </a:p>
          <a:p>
            <a:r>
              <a:rPr lang="es-EC" sz="1400" dirty="0" smtClean="0"/>
              <a:t>2.- ¿Qué plazos nos damos?</a:t>
            </a:r>
            <a:endParaRPr lang="es-ES" sz="1400" dirty="0" smtClean="0"/>
          </a:p>
          <a:p>
            <a:endParaRPr lang="es-ES" sz="1400" dirty="0"/>
          </a:p>
        </p:txBody>
      </p:sp>
      <p:graphicFrame>
        <p:nvGraphicFramePr>
          <p:cNvPr id="7" name="6 Tabla"/>
          <p:cNvGraphicFramePr>
            <a:graphicFrameLocks noGrp="1"/>
          </p:cNvGraphicFramePr>
          <p:nvPr>
            <p:extLst>
              <p:ext uri="{D42A27DB-BD31-4B8C-83A1-F6EECF244321}">
                <p14:modId xmlns:p14="http://schemas.microsoft.com/office/powerpoint/2010/main" val="2891804467"/>
              </p:ext>
            </p:extLst>
          </p:nvPr>
        </p:nvGraphicFramePr>
        <p:xfrm>
          <a:off x="971600" y="2427556"/>
          <a:ext cx="7128792" cy="2232245"/>
        </p:xfrm>
        <a:graphic>
          <a:graphicData uri="http://schemas.openxmlformats.org/drawingml/2006/table">
            <a:tbl>
              <a:tblPr/>
              <a:tblGrid>
                <a:gridCol w="5688632"/>
                <a:gridCol w="1440160"/>
              </a:tblGrid>
              <a:tr h="576064">
                <a:tc>
                  <a:txBody>
                    <a:bodyPr/>
                    <a:lstStyle/>
                    <a:p>
                      <a:pPr algn="ctr">
                        <a:lnSpc>
                          <a:spcPct val="115000"/>
                        </a:lnSpc>
                        <a:spcAft>
                          <a:spcPts val="0"/>
                        </a:spcAft>
                      </a:pPr>
                      <a:r>
                        <a:rPr lang="es-EC" sz="1400" b="1" dirty="0" smtClean="0">
                          <a:latin typeface="Cambria"/>
                          <a:ea typeface="Times New Roman"/>
                          <a:cs typeface="Times New Roman"/>
                        </a:rPr>
                        <a:t>Acuerdos tomados en el taller de padres</a:t>
                      </a:r>
                      <a:endParaRPr lang="es-ES" sz="20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es-EC" sz="1400" b="1" dirty="0" smtClean="0">
                          <a:latin typeface="Cambria"/>
                          <a:ea typeface="Times New Roman"/>
                          <a:cs typeface="Times New Roman"/>
                        </a:rPr>
                        <a:t>Plazos de verificación</a:t>
                      </a:r>
                      <a:endParaRPr lang="es-ES" sz="20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1080119">
                <a:tc>
                  <a:txBody>
                    <a:bodyPr/>
                    <a:lstStyle/>
                    <a:p>
                      <a:pPr>
                        <a:lnSpc>
                          <a:spcPct val="115000"/>
                        </a:lnSpc>
                        <a:spcAft>
                          <a:spcPts val="0"/>
                        </a:spcAft>
                      </a:pPr>
                      <a:r>
                        <a:rPr lang="es-EC" sz="1400" dirty="0">
                          <a:latin typeface="Cambria"/>
                          <a:ea typeface="Times New Roman"/>
                          <a:cs typeface="Times New Roman"/>
                        </a:rPr>
                        <a:t>Ejemplos:</a:t>
                      </a:r>
                      <a:endParaRPr lang="es-ES" sz="2000" dirty="0">
                        <a:latin typeface="Calibri"/>
                        <a:ea typeface="Calibri"/>
                        <a:cs typeface="Times New Roman"/>
                      </a:endParaRPr>
                    </a:p>
                    <a:p>
                      <a:pPr>
                        <a:lnSpc>
                          <a:spcPct val="115000"/>
                        </a:lnSpc>
                        <a:spcAft>
                          <a:spcPts val="0"/>
                        </a:spcAft>
                      </a:pPr>
                      <a:r>
                        <a:rPr lang="es-EC" sz="1400" dirty="0">
                          <a:latin typeface="Cambria"/>
                          <a:ea typeface="Times New Roman"/>
                          <a:cs typeface="Times New Roman"/>
                        </a:rPr>
                        <a:t>- </a:t>
                      </a:r>
                      <a:r>
                        <a:rPr lang="es-EC" sz="1400" dirty="0" smtClean="0">
                          <a:latin typeface="Cambria"/>
                          <a:ea typeface="Times New Roman"/>
                          <a:cs typeface="Times New Roman"/>
                        </a:rPr>
                        <a:t>Levantar </a:t>
                      </a:r>
                      <a:r>
                        <a:rPr lang="es-EC" sz="1400" dirty="0">
                          <a:latin typeface="Cambria"/>
                          <a:ea typeface="Times New Roman"/>
                          <a:cs typeface="Times New Roman"/>
                        </a:rPr>
                        <a:t>una campaña </a:t>
                      </a:r>
                      <a:r>
                        <a:rPr lang="es-EC" sz="1400" dirty="0" smtClean="0">
                          <a:latin typeface="Cambria"/>
                          <a:ea typeface="Times New Roman"/>
                          <a:cs typeface="Times New Roman"/>
                        </a:rPr>
                        <a:t>anti-acoso con </a:t>
                      </a:r>
                      <a:r>
                        <a:rPr lang="es-EC" sz="1400" dirty="0">
                          <a:latin typeface="Cambria"/>
                          <a:ea typeface="Times New Roman"/>
                          <a:cs typeface="Times New Roman"/>
                        </a:rPr>
                        <a:t>recursos fotográficos</a:t>
                      </a:r>
                      <a:endParaRPr lang="es-ES" sz="2000" dirty="0">
                        <a:latin typeface="Calibri"/>
                        <a:ea typeface="Calibri"/>
                        <a:cs typeface="Times New Roman"/>
                      </a:endParaRPr>
                    </a:p>
                    <a:p>
                      <a:pPr marL="92075" indent="-92075">
                        <a:lnSpc>
                          <a:spcPct val="115000"/>
                        </a:lnSpc>
                        <a:spcAft>
                          <a:spcPts val="0"/>
                        </a:spcAft>
                      </a:pPr>
                      <a:r>
                        <a:rPr lang="es-EC" sz="1400" dirty="0">
                          <a:latin typeface="Cambria"/>
                          <a:ea typeface="Times New Roman"/>
                          <a:cs typeface="Times New Roman"/>
                        </a:rPr>
                        <a:t>- </a:t>
                      </a:r>
                      <a:r>
                        <a:rPr lang="es-EC" sz="1400" dirty="0" smtClean="0">
                          <a:latin typeface="Cambria"/>
                          <a:ea typeface="Times New Roman"/>
                          <a:cs typeface="Times New Roman"/>
                        </a:rPr>
                        <a:t>Comisiones </a:t>
                      </a:r>
                      <a:r>
                        <a:rPr lang="es-EC" sz="1400" dirty="0">
                          <a:latin typeface="Cambria"/>
                          <a:ea typeface="Times New Roman"/>
                          <a:cs typeface="Times New Roman"/>
                        </a:rPr>
                        <a:t>de padres y madres vigilantes en sus casas y docentes en su paralelo</a:t>
                      </a:r>
                      <a:endParaRPr lang="es-E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endParaRPr lang="es-EC" sz="14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88031">
                <a:tc>
                  <a:txBody>
                    <a:bodyPr/>
                    <a:lstStyle/>
                    <a:p>
                      <a:pPr>
                        <a:lnSpc>
                          <a:spcPct val="115000"/>
                        </a:lnSpc>
                        <a:spcAft>
                          <a:spcPts val="0"/>
                        </a:spcAft>
                      </a:pPr>
                      <a:endParaRPr lang="es-EC" sz="140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endParaRPr lang="es-EC" sz="14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88031">
                <a:tc>
                  <a:txBody>
                    <a:bodyPr/>
                    <a:lstStyle/>
                    <a:p>
                      <a:pPr>
                        <a:lnSpc>
                          <a:spcPct val="115000"/>
                        </a:lnSpc>
                        <a:spcAft>
                          <a:spcPts val="0"/>
                        </a:spcAft>
                      </a:pPr>
                      <a:endParaRPr lang="es-EC" sz="14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endParaRPr lang="es-EC" sz="1400"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909588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098" name="Picture 1" descr="logotipo.png"/>
          <p:cNvPicPr>
            <a:picLocks noChangeAspect="1"/>
          </p:cNvPicPr>
          <p:nvPr/>
        </p:nvPicPr>
        <p:blipFill>
          <a:blip r:embed="rId3" cstate="print"/>
          <a:srcRect/>
          <a:stretch>
            <a:fillRect/>
          </a:stretch>
        </p:blipFill>
        <p:spPr bwMode="auto">
          <a:xfrm>
            <a:off x="3263900" y="1989138"/>
            <a:ext cx="2616200" cy="272256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6" name="5 CuadroTexto"/>
          <p:cNvSpPr txBox="1"/>
          <p:nvPr/>
        </p:nvSpPr>
        <p:spPr>
          <a:xfrm>
            <a:off x="323528" y="260648"/>
            <a:ext cx="5616624" cy="707886"/>
          </a:xfrm>
          <a:prstGeom prst="rect">
            <a:avLst/>
          </a:prstGeom>
          <a:solidFill>
            <a:schemeClr val="accent3">
              <a:lumMod val="75000"/>
            </a:schemeClr>
          </a:solidFill>
        </p:spPr>
        <p:txBody>
          <a:bodyPr wrap="square" rtlCol="0">
            <a:spAutoFit/>
          </a:bodyPr>
          <a:lstStyle/>
          <a:p>
            <a:r>
              <a:rPr lang="es-EC" sz="2000" b="1" dirty="0" smtClean="0">
                <a:solidFill>
                  <a:schemeClr val="bg1"/>
                </a:solidFill>
              </a:rPr>
              <a:t>Dinámica: Visibilizar  la problemática de acoso escolar</a:t>
            </a:r>
            <a:endParaRPr lang="es-ES" sz="2000" dirty="0">
              <a:solidFill>
                <a:schemeClr val="bg1"/>
              </a:solidFill>
            </a:endParaRPr>
          </a:p>
        </p:txBody>
      </p:sp>
      <p:sp>
        <p:nvSpPr>
          <p:cNvPr id="11" name="10 CuadroTexto"/>
          <p:cNvSpPr txBox="1"/>
          <p:nvPr/>
        </p:nvSpPr>
        <p:spPr>
          <a:xfrm>
            <a:off x="251520" y="1196752"/>
            <a:ext cx="1944216" cy="369332"/>
          </a:xfrm>
          <a:prstGeom prst="rect">
            <a:avLst/>
          </a:prstGeom>
          <a:noFill/>
        </p:spPr>
        <p:txBody>
          <a:bodyPr wrap="square" rtlCol="0">
            <a:spAutoFit/>
          </a:bodyPr>
          <a:lstStyle/>
          <a:p>
            <a:r>
              <a:rPr lang="es-ES" dirty="0" smtClean="0">
                <a:solidFill>
                  <a:schemeClr val="accent3">
                    <a:lumMod val="50000"/>
                  </a:schemeClr>
                </a:solidFill>
              </a:rPr>
              <a:t>TESTIMONIOS:</a:t>
            </a:r>
            <a:endParaRPr lang="es-ES" dirty="0">
              <a:solidFill>
                <a:schemeClr val="accent3">
                  <a:lumMod val="50000"/>
                </a:schemeClr>
              </a:solidFill>
            </a:endParaRPr>
          </a:p>
        </p:txBody>
      </p:sp>
      <p:sp>
        <p:nvSpPr>
          <p:cNvPr id="12" name="11 CuadroTexto"/>
          <p:cNvSpPr txBox="1"/>
          <p:nvPr/>
        </p:nvSpPr>
        <p:spPr>
          <a:xfrm>
            <a:off x="1187624" y="1520369"/>
            <a:ext cx="7776864" cy="4401205"/>
          </a:xfrm>
          <a:prstGeom prst="rect">
            <a:avLst/>
          </a:prstGeom>
          <a:solidFill>
            <a:schemeClr val="bg1"/>
          </a:solidFill>
        </p:spPr>
        <p:txBody>
          <a:bodyPr wrap="square" rtlCol="0">
            <a:spAutoFit/>
          </a:bodyPr>
          <a:lstStyle/>
          <a:p>
            <a:pPr algn="just"/>
            <a:r>
              <a:rPr lang="es-ES" sz="1400" i="1" dirty="0" smtClean="0"/>
              <a:t>“Le escribo esta carta para explicarle paso a paso la situación problemática que está viviendo mi hijo por culpa de un compañero de clase que lo tiene acosado física y psíquicamente todos los días desde que empezó el curso, incluso me ha contado que en el curso anterior también empezó a sentirse acosado, lo que ocurre es que mi hijo hasta este curso no ha contado nada. Mi hijo tiene 8 años, está en la clase de 3º”.</a:t>
            </a:r>
          </a:p>
          <a:p>
            <a:pPr algn="just"/>
            <a:endParaRPr lang="es-ES" sz="1400" i="1" dirty="0" smtClean="0"/>
          </a:p>
          <a:p>
            <a:pPr algn="just"/>
            <a:endParaRPr lang="es-ES" sz="1400" i="1" dirty="0" smtClean="0"/>
          </a:p>
          <a:p>
            <a:pPr algn="just"/>
            <a:r>
              <a:rPr lang="es-ES" sz="1400" i="1" dirty="0" smtClean="0"/>
              <a:t>“Rebecca, tenía doce años cuando decidió saltar al vacío desde un edificio abandonado y así acabar con el acoso de sus compañeros de clase. Ni el cambio de colegio fue suficiente ya que continuaron atacándola a través de las redes sociales. La investigación demostró que nada menos que quince adolescentes estuvieron implicados en el acoso. La mañana del suicidio envió un SMS a una amiga: “no puedo más, voy a saltar”, pero ésta no le dio importancia”.</a:t>
            </a:r>
          </a:p>
          <a:p>
            <a:pPr algn="just"/>
            <a:endParaRPr lang="es-ES" sz="1400" i="1" dirty="0" smtClean="0"/>
          </a:p>
          <a:p>
            <a:pPr algn="just"/>
            <a:endParaRPr lang="es-ES" sz="1400" i="1" dirty="0" smtClean="0"/>
          </a:p>
          <a:p>
            <a:pPr algn="just"/>
            <a:r>
              <a:rPr lang="es-EC" sz="1400" i="1" dirty="0" smtClean="0"/>
              <a:t>“Carlos dice que desde la primaria hasta ahora, le pegaban, le insultaban, le amenazaban “… en esa época aguantaba todo lo que pude... Al principio lloraba en soledad por no llorar en clase, sus padres se dieron cuenta y fueron al colegio... no hicieron nada, es más, todo empeoró y entonces comenzaron los empujones pasaron a puñetazos, de raro paso a subnormal, le miraron mal hasta intentaron sacarle un ojo con los lápices, su vida en sí, pensaba, que no tenía sentido”</a:t>
            </a:r>
            <a:r>
              <a:rPr lang="es-EC" sz="1400" dirty="0" smtClean="0"/>
              <a:t>.</a:t>
            </a:r>
            <a:endParaRPr lang="es-ES" sz="1400" dirty="0" smtClean="0"/>
          </a:p>
        </p:txBody>
      </p:sp>
      <p:sp>
        <p:nvSpPr>
          <p:cNvPr id="13" name="12 Rectángulo"/>
          <p:cNvSpPr/>
          <p:nvPr/>
        </p:nvSpPr>
        <p:spPr>
          <a:xfrm>
            <a:off x="1259632" y="2924944"/>
            <a:ext cx="7704856" cy="72008"/>
          </a:xfrm>
          <a:prstGeom prst="rect">
            <a:avLst/>
          </a:prstGeom>
          <a:solidFill>
            <a:schemeClr val="accent3">
              <a:lumMod val="75000"/>
            </a:schemeClr>
          </a:solidFill>
          <a:ln>
            <a:solidFill>
              <a:schemeClr val="accent3">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
        <p:nvSpPr>
          <p:cNvPr id="14" name="13 Rectángulo"/>
          <p:cNvSpPr/>
          <p:nvPr/>
        </p:nvSpPr>
        <p:spPr>
          <a:xfrm>
            <a:off x="1259632" y="4365104"/>
            <a:ext cx="7704856" cy="72008"/>
          </a:xfrm>
          <a:prstGeom prst="rect">
            <a:avLst/>
          </a:prstGeom>
          <a:solidFill>
            <a:schemeClr val="accent3">
              <a:lumMod val="75000"/>
            </a:schemeClr>
          </a:solidFill>
          <a:ln>
            <a:solidFill>
              <a:schemeClr val="accent3">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3" name="2 Objeto"/>
          <p:cNvGraphicFramePr>
            <a:graphicFrameLocks noChangeAspect="1"/>
          </p:cNvGraphicFramePr>
          <p:nvPr>
            <p:extLst>
              <p:ext uri="{D42A27DB-BD31-4B8C-83A1-F6EECF244321}">
                <p14:modId xmlns:p14="http://schemas.microsoft.com/office/powerpoint/2010/main" val="538912740"/>
              </p:ext>
            </p:extLst>
          </p:nvPr>
        </p:nvGraphicFramePr>
        <p:xfrm>
          <a:off x="395536" y="1655093"/>
          <a:ext cx="601199" cy="1080120"/>
        </p:xfrm>
        <a:graphic>
          <a:graphicData uri="http://schemas.openxmlformats.org/presentationml/2006/ole">
            <mc:AlternateContent xmlns:mc="http://schemas.openxmlformats.org/markup-compatibility/2006">
              <mc:Choice xmlns:v="urn:schemas-microsoft-com:vml" Requires="v">
                <p:oleObj spid="_x0000_s1040" name="Imagen de mapa de bits" r:id="rId4" imgW="6466667" imgH="11761905" progId="Paint.Picture">
                  <p:embed/>
                </p:oleObj>
              </mc:Choice>
              <mc:Fallback>
                <p:oleObj name="Imagen de mapa de bits" r:id="rId4" imgW="6466667" imgH="11761905" progId="Paint.Picture">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1655093"/>
                        <a:ext cx="601199" cy="1080120"/>
                      </a:xfrm>
                      <a:prstGeom prst="rect">
                        <a:avLst/>
                      </a:prstGeom>
                      <a:noFill/>
                      <a:extLst/>
                    </p:spPr>
                  </p:pic>
                </p:oleObj>
              </mc:Fallback>
            </mc:AlternateContent>
          </a:graphicData>
        </a:graphic>
      </p:graphicFrame>
    </p:spTree>
    <p:extLst>
      <p:ext uri="{BB962C8B-B14F-4D97-AF65-F5344CB8AC3E}">
        <p14:creationId xmlns:p14="http://schemas.microsoft.com/office/powerpoint/2010/main" val="2792790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P spid="12" grpId="0" animBg="1"/>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11" name="10 CuadroTexto"/>
          <p:cNvSpPr txBox="1"/>
          <p:nvPr/>
        </p:nvSpPr>
        <p:spPr>
          <a:xfrm>
            <a:off x="251520" y="548680"/>
            <a:ext cx="2232248" cy="369332"/>
          </a:xfrm>
          <a:prstGeom prst="rect">
            <a:avLst/>
          </a:prstGeom>
          <a:noFill/>
        </p:spPr>
        <p:txBody>
          <a:bodyPr wrap="square" rtlCol="0">
            <a:spAutoFit/>
          </a:bodyPr>
          <a:lstStyle/>
          <a:p>
            <a:r>
              <a:rPr lang="es-ES" dirty="0" smtClean="0">
                <a:solidFill>
                  <a:schemeClr val="accent3">
                    <a:lumMod val="50000"/>
                  </a:schemeClr>
                </a:solidFill>
              </a:rPr>
              <a:t>TESTIMONIOS (2):</a:t>
            </a:r>
            <a:endParaRPr lang="es-ES" dirty="0">
              <a:solidFill>
                <a:schemeClr val="accent3">
                  <a:lumMod val="50000"/>
                </a:schemeClr>
              </a:solidFill>
            </a:endParaRPr>
          </a:p>
        </p:txBody>
      </p:sp>
      <p:sp>
        <p:nvSpPr>
          <p:cNvPr id="12" name="11 CuadroTexto"/>
          <p:cNvSpPr txBox="1"/>
          <p:nvPr/>
        </p:nvSpPr>
        <p:spPr>
          <a:xfrm>
            <a:off x="1187624" y="1196752"/>
            <a:ext cx="7776864" cy="4832092"/>
          </a:xfrm>
          <a:prstGeom prst="rect">
            <a:avLst/>
          </a:prstGeom>
          <a:solidFill>
            <a:schemeClr val="bg1"/>
          </a:solidFill>
        </p:spPr>
        <p:txBody>
          <a:bodyPr wrap="square" rtlCol="0">
            <a:spAutoFit/>
          </a:bodyPr>
          <a:lstStyle/>
          <a:p>
            <a:pPr algn="just"/>
            <a:r>
              <a:rPr lang="es-ES" sz="1400" i="1" dirty="0" smtClean="0"/>
              <a:t>“</a:t>
            </a:r>
            <a:r>
              <a:rPr lang="es-EC" sz="1400" i="1" dirty="0" smtClean="0"/>
              <a:t>Era grande y robusta. Pero para un grupo de sus compañeros de colegio era “gorda fea” o “mofletuda”. Era el trato que recibía a diario y en reiteradas ocasiones una estudiante de 15 años de un plantel particular de Portoviejo (Manabí), quien –afectada por la agresión psicológica– pidió a sus padres que la cambiaran de plantel y la apoyaran para hacerse una cirugía </a:t>
            </a:r>
            <a:r>
              <a:rPr lang="es-EC" sz="1400" i="1" dirty="0" err="1" smtClean="0"/>
              <a:t>bariátrica</a:t>
            </a:r>
            <a:r>
              <a:rPr lang="es-EC" sz="1400" i="1" dirty="0" smtClean="0"/>
              <a:t>.</a:t>
            </a:r>
          </a:p>
          <a:p>
            <a:pPr algn="just"/>
            <a:endParaRPr lang="es-ES" sz="1400" i="1" dirty="0" smtClean="0"/>
          </a:p>
          <a:p>
            <a:pPr algn="just"/>
            <a:r>
              <a:rPr lang="es-EC" sz="1400" i="1" dirty="0" smtClean="0"/>
              <a:t>“La vi hace poco y estaba bien, recuperada, pues había sufrido un bloqueo social”, relata Ernesto Luque, técnico del Consejo Cantonal de la Niñez y Adolescencia de Manabí, adonde llegó el caso de la joven, quien perdió peso luego de la operación”</a:t>
            </a:r>
            <a:r>
              <a:rPr lang="es-EC" sz="1400" dirty="0" smtClean="0"/>
              <a:t>.</a:t>
            </a:r>
            <a:endParaRPr lang="es-ES" sz="1400" dirty="0" smtClean="0"/>
          </a:p>
          <a:p>
            <a:pPr algn="just"/>
            <a:endParaRPr lang="es-ES" sz="1400" i="1" dirty="0" smtClean="0"/>
          </a:p>
          <a:p>
            <a:pPr algn="just"/>
            <a:endParaRPr lang="es-ES" sz="1400" i="1" dirty="0" smtClean="0"/>
          </a:p>
          <a:p>
            <a:pPr algn="just"/>
            <a:r>
              <a:rPr lang="es-ES" sz="1400" i="1" dirty="0" smtClean="0"/>
              <a:t>“</a:t>
            </a:r>
            <a:r>
              <a:rPr lang="es-EC" sz="1400" i="1" dirty="0" smtClean="0"/>
              <a:t>Ma</a:t>
            </a:r>
            <a:r>
              <a:rPr lang="es-EC" sz="1400" i="1" dirty="0" smtClean="0"/>
              <a:t>. José </a:t>
            </a:r>
            <a:r>
              <a:rPr lang="es-EC" sz="1400" i="1" dirty="0" smtClean="0"/>
              <a:t>es una estudiante de primer curso… relata sobre los principales problemas que son causados por el acoso escolar.</a:t>
            </a:r>
            <a:endParaRPr lang="es-ES" sz="1400" i="1" dirty="0" smtClean="0"/>
          </a:p>
          <a:p>
            <a:pPr algn="just"/>
            <a:r>
              <a:rPr lang="es-EC" sz="1400" b="1" i="1" dirty="0" smtClean="0"/>
              <a:t>¿Cuál crees que es el principal motivo de las peleas?</a:t>
            </a:r>
            <a:r>
              <a:rPr lang="es-EC" sz="1400" i="1" dirty="0" smtClean="0"/>
              <a:t>: … es pelearse por las chicas. En mi colegio eso pasa muchísimo. Los chicos y chicas se empiezan a pelear por problemas de relaciones. Hay veces en que se quitan las novias o los novios y eso causa que haya maltratos entre ellos. La violencia es terrible porque muchas veces se pegan y se maltratan.</a:t>
            </a:r>
            <a:endParaRPr lang="es-ES" sz="1400" i="1" dirty="0" smtClean="0"/>
          </a:p>
          <a:p>
            <a:pPr algn="just"/>
            <a:r>
              <a:rPr lang="es-EC" sz="1400" b="1" i="1" dirty="0" smtClean="0"/>
              <a:t>¿Qué tipos de maltratos has notado?</a:t>
            </a:r>
            <a:r>
              <a:rPr lang="es-EC" sz="1400" i="1" dirty="0" smtClean="0"/>
              <a:t>: insultos, golpes, peleas, hasta puñaladas. He sabido de casos en los que se apuñalan y eso es algo muy grave.</a:t>
            </a:r>
            <a:endParaRPr lang="es-ES" sz="1400" i="1" dirty="0" smtClean="0"/>
          </a:p>
          <a:p>
            <a:pPr algn="just"/>
            <a:r>
              <a:rPr lang="es-EC" sz="1400" b="1" i="1" dirty="0" smtClean="0"/>
              <a:t>¿En dónde hay las peleas?</a:t>
            </a:r>
            <a:r>
              <a:rPr lang="es-EC" sz="1400" i="1" dirty="0" smtClean="0"/>
              <a:t>: En todas partes. En el colegio, en el Corfú (heladería y área de recreación), en la gasolinera Puma y en las fiestas. Es tenaz porque nadie hace nada al respecto.</a:t>
            </a:r>
            <a:endParaRPr lang="es-ES" sz="1400" i="1" dirty="0" smtClean="0"/>
          </a:p>
        </p:txBody>
      </p:sp>
      <p:sp>
        <p:nvSpPr>
          <p:cNvPr id="14" name="13 Rectángulo"/>
          <p:cNvSpPr/>
          <p:nvPr/>
        </p:nvSpPr>
        <p:spPr>
          <a:xfrm>
            <a:off x="1259632" y="3356992"/>
            <a:ext cx="7704856" cy="72008"/>
          </a:xfrm>
          <a:prstGeom prst="rect">
            <a:avLst/>
          </a:prstGeom>
          <a:solidFill>
            <a:schemeClr val="accent3">
              <a:lumMod val="75000"/>
            </a:schemeClr>
          </a:solidFill>
          <a:ln>
            <a:solidFill>
              <a:schemeClr val="accent3">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722" y="1197918"/>
            <a:ext cx="814388" cy="1233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2790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683568" y="404663"/>
            <a:ext cx="1296144" cy="461665"/>
          </a:xfrm>
          <a:prstGeom prst="rect">
            <a:avLst/>
          </a:prstGeom>
          <a:solidFill>
            <a:schemeClr val="accent3">
              <a:lumMod val="75000"/>
            </a:schemeClr>
          </a:solidFill>
        </p:spPr>
        <p:txBody>
          <a:bodyPr wrap="square" rtlCol="0">
            <a:spAutoFit/>
          </a:bodyPr>
          <a:lstStyle/>
          <a:p>
            <a:pPr algn="ctr"/>
            <a:r>
              <a:rPr lang="es-ES" sz="2400" dirty="0" smtClean="0">
                <a:solidFill>
                  <a:schemeClr val="bg1"/>
                </a:solidFill>
              </a:rPr>
              <a:t>Meta</a:t>
            </a:r>
            <a:endParaRPr lang="es-ES" sz="2400" dirty="0">
              <a:solidFill>
                <a:schemeClr val="bg1"/>
              </a:solidFill>
            </a:endParaRPr>
          </a:p>
        </p:txBody>
      </p:sp>
      <p:sp>
        <p:nvSpPr>
          <p:cNvPr id="5" name="4 Rectángulo"/>
          <p:cNvSpPr/>
          <p:nvPr/>
        </p:nvSpPr>
        <p:spPr>
          <a:xfrm>
            <a:off x="1691680" y="2060848"/>
            <a:ext cx="5976664" cy="2520280"/>
          </a:xfrm>
          <a:prstGeom prst="rect">
            <a:avLst/>
          </a:prstGeom>
          <a:ln>
            <a:solidFill>
              <a:schemeClr val="accent3">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EC" sz="2400" dirty="0" smtClean="0">
                <a:solidFill>
                  <a:schemeClr val="accent3">
                    <a:lumMod val="75000"/>
                  </a:schemeClr>
                </a:solidFill>
              </a:rPr>
              <a:t>Fortalecer capacidades de las familias para </a:t>
            </a:r>
            <a:r>
              <a:rPr lang="es-EC" sz="2400" b="1" dirty="0" smtClean="0">
                <a:solidFill>
                  <a:schemeClr val="accent3">
                    <a:lumMod val="75000"/>
                  </a:schemeClr>
                </a:solidFill>
              </a:rPr>
              <a:t>detectar</a:t>
            </a:r>
            <a:r>
              <a:rPr lang="es-EC" sz="2400" dirty="0" smtClean="0">
                <a:solidFill>
                  <a:schemeClr val="accent3">
                    <a:lumMod val="75000"/>
                  </a:schemeClr>
                </a:solidFill>
              </a:rPr>
              <a:t>, </a:t>
            </a:r>
            <a:r>
              <a:rPr lang="es-EC" sz="2400" b="1" dirty="0" smtClean="0">
                <a:solidFill>
                  <a:schemeClr val="accent3">
                    <a:lumMod val="75000"/>
                  </a:schemeClr>
                </a:solidFill>
              </a:rPr>
              <a:t>afrontar</a:t>
            </a:r>
            <a:r>
              <a:rPr lang="es-EC" sz="2400" dirty="0" smtClean="0">
                <a:solidFill>
                  <a:schemeClr val="accent3">
                    <a:lumMod val="75000"/>
                  </a:schemeClr>
                </a:solidFill>
              </a:rPr>
              <a:t> y </a:t>
            </a:r>
            <a:r>
              <a:rPr lang="es-EC" sz="2400" b="1" dirty="0" smtClean="0">
                <a:solidFill>
                  <a:schemeClr val="accent3">
                    <a:lumMod val="75000"/>
                  </a:schemeClr>
                </a:solidFill>
              </a:rPr>
              <a:t>prevenir</a:t>
            </a:r>
            <a:r>
              <a:rPr lang="es-EC" sz="2400" dirty="0" smtClean="0">
                <a:solidFill>
                  <a:schemeClr val="accent3">
                    <a:lumMod val="75000"/>
                  </a:schemeClr>
                </a:solidFill>
              </a:rPr>
              <a:t> situaciones de acoso escolar para </a:t>
            </a:r>
            <a:r>
              <a:rPr lang="es-EC" sz="2400" b="1" dirty="0" smtClean="0">
                <a:solidFill>
                  <a:schemeClr val="accent3">
                    <a:lumMod val="75000"/>
                  </a:schemeClr>
                </a:solidFill>
              </a:rPr>
              <a:t>proteger</a:t>
            </a:r>
            <a:r>
              <a:rPr lang="es-EC" sz="2400" dirty="0" smtClean="0">
                <a:solidFill>
                  <a:schemeClr val="accent3">
                    <a:lumMod val="75000"/>
                  </a:schemeClr>
                </a:solidFill>
              </a:rPr>
              <a:t> a nuestros niños, niñas y adolescentes.</a:t>
            </a:r>
            <a:endParaRPr lang="es-ES" sz="2400" dirty="0">
              <a:solidFill>
                <a:schemeClr val="accent3">
                  <a:lumMod val="75000"/>
                </a:schemeClr>
              </a:solidFill>
            </a:endParaRPr>
          </a:p>
          <a:p>
            <a:endParaRPr lang="es-ES" dirty="0"/>
          </a:p>
        </p:txBody>
      </p:sp>
    </p:spTree>
    <p:extLst>
      <p:ext uri="{BB962C8B-B14F-4D97-AF65-F5344CB8AC3E}">
        <p14:creationId xmlns:p14="http://schemas.microsoft.com/office/powerpoint/2010/main" val="2792790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683568" y="188640"/>
            <a:ext cx="5544616" cy="1200329"/>
          </a:xfrm>
          <a:prstGeom prst="rect">
            <a:avLst/>
          </a:prstGeom>
          <a:solidFill>
            <a:schemeClr val="accent3">
              <a:lumMod val="75000"/>
            </a:schemeClr>
          </a:solidFill>
        </p:spPr>
        <p:txBody>
          <a:bodyPr wrap="square" rtlCol="0">
            <a:spAutoFit/>
          </a:bodyPr>
          <a:lstStyle/>
          <a:p>
            <a:r>
              <a:rPr lang="es-ES" dirty="0" smtClean="0">
                <a:solidFill>
                  <a:schemeClr val="bg1"/>
                </a:solidFill>
              </a:rPr>
              <a:t>Mesas de exploración</a:t>
            </a:r>
          </a:p>
          <a:p>
            <a:endParaRPr lang="es-ES" dirty="0" smtClean="0">
              <a:solidFill>
                <a:schemeClr val="bg1"/>
              </a:solidFill>
            </a:endParaRPr>
          </a:p>
          <a:p>
            <a:r>
              <a:rPr lang="es-ES" dirty="0" smtClean="0">
                <a:solidFill>
                  <a:schemeClr val="bg1"/>
                </a:solidFill>
              </a:rPr>
              <a:t>Para comprender el acoso escolar:</a:t>
            </a:r>
          </a:p>
          <a:p>
            <a:r>
              <a:rPr lang="es-ES" dirty="0" smtClean="0">
                <a:solidFill>
                  <a:schemeClr val="bg1"/>
                </a:solidFill>
              </a:rPr>
              <a:t>La REALIDAD desde las noticias y la investigación</a:t>
            </a:r>
            <a:endParaRPr lang="es-ES" dirty="0">
              <a:solidFill>
                <a:schemeClr val="bg1"/>
              </a:solidFill>
            </a:endParaRPr>
          </a:p>
        </p:txBody>
      </p:sp>
      <p:sp>
        <p:nvSpPr>
          <p:cNvPr id="5" name="4 CuadroTexto"/>
          <p:cNvSpPr txBox="1"/>
          <p:nvPr/>
        </p:nvSpPr>
        <p:spPr>
          <a:xfrm>
            <a:off x="3455876" y="1556792"/>
            <a:ext cx="5508612" cy="4770537"/>
          </a:xfrm>
          <a:prstGeom prst="rect">
            <a:avLst/>
          </a:prstGeom>
          <a:solidFill>
            <a:schemeClr val="bg1"/>
          </a:solidFill>
        </p:spPr>
        <p:txBody>
          <a:bodyPr wrap="square" rtlCol="0">
            <a:spAutoFit/>
          </a:bodyPr>
          <a:lstStyle/>
          <a:p>
            <a:pPr marL="342900" indent="-342900">
              <a:buAutoNum type="arabicParenBoth"/>
            </a:pPr>
            <a:r>
              <a:rPr lang="es-ES" sz="1400" b="1" dirty="0" smtClean="0">
                <a:solidFill>
                  <a:schemeClr val="accent3">
                    <a:lumMod val="50000"/>
                  </a:schemeClr>
                </a:solidFill>
              </a:rPr>
              <a:t>El acoso escolar se torna más violento en las aulas de Ecuador</a:t>
            </a:r>
          </a:p>
          <a:p>
            <a:endParaRPr lang="es-ES" sz="1400" dirty="0" smtClean="0">
              <a:solidFill>
                <a:schemeClr val="accent3">
                  <a:lumMod val="50000"/>
                </a:schemeClr>
              </a:solidFill>
            </a:endParaRPr>
          </a:p>
          <a:p>
            <a:pPr algn="just"/>
            <a:r>
              <a:rPr lang="es-ES" sz="1400" dirty="0" smtClean="0">
                <a:solidFill>
                  <a:schemeClr val="accent3">
                    <a:lumMod val="50000"/>
                  </a:schemeClr>
                </a:solidFill>
              </a:rPr>
              <a:t>Margarita Velasco, directora del Observatorio de la Niñez y la Adolescencia, dice que ahora es mucho más agresivo porque es más orquestado entre los jóvenes y traspasa incluso el ámbito escolar: se evidencia a la salida del plantel, camino a la casa y en las redes sociales, una acción que se conoce como </a:t>
            </a:r>
            <a:r>
              <a:rPr lang="es-ES" sz="1400" dirty="0" err="1" smtClean="0">
                <a:solidFill>
                  <a:schemeClr val="accent3">
                    <a:lumMod val="50000"/>
                  </a:schemeClr>
                </a:solidFill>
              </a:rPr>
              <a:t>cyberbullying</a:t>
            </a:r>
            <a:r>
              <a:rPr lang="es-ES" sz="1400" dirty="0" smtClean="0">
                <a:solidFill>
                  <a:schemeClr val="accent3">
                    <a:lumMod val="50000"/>
                  </a:schemeClr>
                </a:solidFill>
              </a:rPr>
              <a:t>.</a:t>
            </a:r>
          </a:p>
          <a:p>
            <a:pPr algn="just"/>
            <a:endParaRPr lang="es-ES" sz="1400" dirty="0" smtClean="0">
              <a:solidFill>
                <a:schemeClr val="accent3">
                  <a:lumMod val="50000"/>
                </a:schemeClr>
              </a:solidFill>
            </a:endParaRPr>
          </a:p>
          <a:p>
            <a:pPr algn="just"/>
            <a:r>
              <a:rPr lang="es-ES" sz="1400" dirty="0" smtClean="0">
                <a:solidFill>
                  <a:schemeClr val="accent3">
                    <a:lumMod val="50000"/>
                  </a:schemeClr>
                </a:solidFill>
              </a:rPr>
              <a:t>En el espacio digital, los menores crean cuentas en redes sociales con fotos de sus compañeros, los ridiculizan con montajes o comentarios, o llegan a filmar agresiones y las publican. Los ataques se centran en la apariencia física, las  discapacidades, sexualidad, raza, condición social  o si es buen o mal estudiante.</a:t>
            </a:r>
          </a:p>
          <a:p>
            <a:pPr algn="just"/>
            <a:endParaRPr lang="es-ES" sz="1400" dirty="0" smtClean="0">
              <a:solidFill>
                <a:schemeClr val="accent3">
                  <a:lumMod val="50000"/>
                </a:schemeClr>
              </a:solidFill>
            </a:endParaRPr>
          </a:p>
          <a:p>
            <a:pPr algn="just"/>
            <a:r>
              <a:rPr lang="es-ES" sz="1400" dirty="0" smtClean="0">
                <a:solidFill>
                  <a:schemeClr val="accent3">
                    <a:lumMod val="50000"/>
                  </a:schemeClr>
                </a:solidFill>
              </a:rPr>
              <a:t>Un maestro señala que los acosadores ponen apodos, les tiran los cuadernos o los dañan y les lanzan objetos. “Forman grupos; si alguno no obedece las órdenes que dan, vienen las agresiones, entre hombres y mujeres. Como no pueden hacerlo adentro, acuerdan pelearse en la vía pública”.</a:t>
            </a:r>
          </a:p>
          <a:p>
            <a:pPr algn="just"/>
            <a:endParaRPr lang="es-ES" sz="1400" b="1" dirty="0" smtClean="0">
              <a:solidFill>
                <a:schemeClr val="accent3">
                  <a:lumMod val="50000"/>
                </a:schemeClr>
              </a:solidFill>
            </a:endParaRPr>
          </a:p>
          <a:p>
            <a:pPr algn="r"/>
            <a:r>
              <a:rPr lang="es-ES" sz="1000" dirty="0" smtClean="0">
                <a:solidFill>
                  <a:schemeClr val="accent3">
                    <a:lumMod val="50000"/>
                  </a:schemeClr>
                </a:solidFill>
              </a:rPr>
              <a:t>Fuente: El Universo, Domingo, 26 de enero de 2014</a:t>
            </a:r>
          </a:p>
        </p:txBody>
      </p:sp>
      <p:cxnSp>
        <p:nvCxnSpPr>
          <p:cNvPr id="7" name="6 Conector recto"/>
          <p:cNvCxnSpPr/>
          <p:nvPr/>
        </p:nvCxnSpPr>
        <p:spPr>
          <a:xfrm>
            <a:off x="683568" y="548680"/>
            <a:ext cx="554461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709277"/>
            <a:ext cx="2664295" cy="2591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CuadroTexto"/>
          <p:cNvSpPr txBox="1"/>
          <p:nvPr/>
        </p:nvSpPr>
        <p:spPr>
          <a:xfrm>
            <a:off x="787238" y="4365104"/>
            <a:ext cx="2438003" cy="584775"/>
          </a:xfrm>
          <a:prstGeom prst="rect">
            <a:avLst/>
          </a:prstGeom>
          <a:solidFill>
            <a:schemeClr val="bg1"/>
          </a:solidFill>
        </p:spPr>
        <p:txBody>
          <a:bodyPr wrap="square" rtlCol="0">
            <a:spAutoFit/>
          </a:bodyPr>
          <a:lstStyle/>
          <a:p>
            <a:r>
              <a:rPr lang="es-ES" sz="800" dirty="0"/>
              <a:t>Fuente: http://www.fundacionenmovimiento.org.mx/blog/articulos/407-america-latina-generadora-de-bullying</a:t>
            </a:r>
          </a:p>
        </p:txBody>
      </p:sp>
    </p:spTree>
    <p:extLst>
      <p:ext uri="{BB962C8B-B14F-4D97-AF65-F5344CB8AC3E}">
        <p14:creationId xmlns:p14="http://schemas.microsoft.com/office/powerpoint/2010/main" val="2792790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683568" y="548680"/>
            <a:ext cx="5544616" cy="646331"/>
          </a:xfrm>
          <a:prstGeom prst="rect">
            <a:avLst/>
          </a:prstGeom>
          <a:solidFill>
            <a:schemeClr val="accent3">
              <a:lumMod val="75000"/>
            </a:schemeClr>
          </a:solidFill>
        </p:spPr>
        <p:txBody>
          <a:bodyPr wrap="square" rtlCol="0">
            <a:spAutoFit/>
          </a:bodyPr>
          <a:lstStyle/>
          <a:p>
            <a:r>
              <a:rPr lang="es-ES" dirty="0" smtClean="0">
                <a:solidFill>
                  <a:schemeClr val="bg1"/>
                </a:solidFill>
              </a:rPr>
              <a:t>Para comprender el acoso escolar:</a:t>
            </a:r>
          </a:p>
          <a:p>
            <a:r>
              <a:rPr lang="es-ES" dirty="0" smtClean="0">
                <a:solidFill>
                  <a:schemeClr val="bg1"/>
                </a:solidFill>
              </a:rPr>
              <a:t>La REALIDAD desde las noticias y la investigación</a:t>
            </a:r>
            <a:endParaRPr lang="es-ES" dirty="0">
              <a:solidFill>
                <a:schemeClr val="bg1"/>
              </a:solidFill>
            </a:endParaRPr>
          </a:p>
        </p:txBody>
      </p:sp>
      <p:sp>
        <p:nvSpPr>
          <p:cNvPr id="5" name="4 CuadroTexto"/>
          <p:cNvSpPr txBox="1"/>
          <p:nvPr/>
        </p:nvSpPr>
        <p:spPr>
          <a:xfrm>
            <a:off x="3635896" y="1412776"/>
            <a:ext cx="5246314" cy="4555093"/>
          </a:xfrm>
          <a:prstGeom prst="rect">
            <a:avLst/>
          </a:prstGeom>
          <a:solidFill>
            <a:schemeClr val="bg1"/>
          </a:solidFill>
        </p:spPr>
        <p:txBody>
          <a:bodyPr wrap="square" rtlCol="0">
            <a:spAutoFit/>
          </a:bodyPr>
          <a:lstStyle/>
          <a:p>
            <a:r>
              <a:rPr lang="es-ES" sz="1400" b="1" dirty="0" smtClean="0">
                <a:solidFill>
                  <a:schemeClr val="accent3">
                    <a:lumMod val="50000"/>
                  </a:schemeClr>
                </a:solidFill>
              </a:rPr>
              <a:t>(2) Acoso escolar o ‘</a:t>
            </a:r>
            <a:r>
              <a:rPr lang="es-ES" sz="1400" b="1" dirty="0" err="1" smtClean="0">
                <a:solidFill>
                  <a:schemeClr val="accent3">
                    <a:lumMod val="50000"/>
                  </a:schemeClr>
                </a:solidFill>
              </a:rPr>
              <a:t>Bullying</a:t>
            </a:r>
            <a:r>
              <a:rPr lang="es-ES" sz="1400" b="1" dirty="0" smtClean="0">
                <a:solidFill>
                  <a:schemeClr val="accent3">
                    <a:lumMod val="50000"/>
                  </a:schemeClr>
                </a:solidFill>
              </a:rPr>
              <a:t>’ reduce nivel educativo, revela encuesta</a:t>
            </a:r>
          </a:p>
          <a:p>
            <a:endParaRPr lang="es-ES" sz="1400" b="1" dirty="0" smtClean="0">
              <a:solidFill>
                <a:schemeClr val="accent3">
                  <a:lumMod val="50000"/>
                </a:schemeClr>
              </a:solidFill>
            </a:endParaRPr>
          </a:p>
          <a:p>
            <a:pPr algn="just"/>
            <a:r>
              <a:rPr lang="es-ES" sz="1400" dirty="0" smtClean="0">
                <a:solidFill>
                  <a:schemeClr val="accent3">
                    <a:lumMod val="50000"/>
                  </a:schemeClr>
                </a:solidFill>
              </a:rPr>
              <a:t>El acoso escolar o </a:t>
            </a:r>
            <a:r>
              <a:rPr lang="es-ES" sz="1400" dirty="0" err="1" smtClean="0">
                <a:solidFill>
                  <a:schemeClr val="accent3">
                    <a:lumMod val="50000"/>
                  </a:schemeClr>
                </a:solidFill>
              </a:rPr>
              <a:t>bullying</a:t>
            </a:r>
            <a:r>
              <a:rPr lang="es-ES" sz="1400" dirty="0" smtClean="0">
                <a:solidFill>
                  <a:schemeClr val="accent3">
                    <a:lumMod val="50000"/>
                  </a:schemeClr>
                </a:solidFill>
              </a:rPr>
              <a:t> en las escuelas y los colegios constituye una de las causas que influyen en el rendimiento estudiantil, según determina la encuesta </a:t>
            </a:r>
            <a:r>
              <a:rPr lang="es-ES" sz="1400" i="1" dirty="0" smtClean="0">
                <a:solidFill>
                  <a:schemeClr val="accent3">
                    <a:lumMod val="50000"/>
                  </a:schemeClr>
                </a:solidFill>
              </a:rPr>
              <a:t>Ser Bachiller 2013</a:t>
            </a:r>
            <a:r>
              <a:rPr lang="es-ES" sz="1400" dirty="0" smtClean="0">
                <a:solidFill>
                  <a:schemeClr val="accent3">
                    <a:lumMod val="50000"/>
                  </a:schemeClr>
                </a:solidFill>
              </a:rPr>
              <a:t> que realizó el estatal Instituto de Evaluación Educativa (INEVAL).</a:t>
            </a:r>
          </a:p>
          <a:p>
            <a:pPr algn="just"/>
            <a:endParaRPr lang="es-ES" sz="1400" dirty="0" smtClean="0">
              <a:solidFill>
                <a:schemeClr val="accent3">
                  <a:lumMod val="50000"/>
                </a:schemeClr>
              </a:solidFill>
            </a:endParaRPr>
          </a:p>
          <a:p>
            <a:pPr algn="just"/>
            <a:r>
              <a:rPr lang="es-ES" sz="1400" dirty="0" smtClean="0">
                <a:solidFill>
                  <a:schemeClr val="accent3">
                    <a:lumMod val="50000"/>
                  </a:schemeClr>
                </a:solidFill>
              </a:rPr>
              <a:t>En esta evaluación, además del acoso se identificaron otros factores que inciden en el rendimiento de los estudiantes como la alimentación, acceso a internet, repetición de los años y la dedicación y calidad de docentes.</a:t>
            </a:r>
          </a:p>
          <a:p>
            <a:pPr algn="just"/>
            <a:endParaRPr lang="es-ES" sz="1400" dirty="0" smtClean="0">
              <a:solidFill>
                <a:schemeClr val="accent3">
                  <a:lumMod val="50000"/>
                </a:schemeClr>
              </a:solidFill>
            </a:endParaRPr>
          </a:p>
          <a:p>
            <a:pPr algn="just"/>
            <a:r>
              <a:rPr lang="es-ES" sz="1400" dirty="0" smtClean="0">
                <a:solidFill>
                  <a:schemeClr val="accent3">
                    <a:lumMod val="50000"/>
                  </a:schemeClr>
                </a:solidFill>
              </a:rPr>
              <a:t>Esta evaluación de aprendizaje se realizó a 41.702 estudiantes de 588 establecimientos educativos de cuarto, séptimo y décimo grados de Educación General Básica y de tercer curso de Bachillerato. Harvey Sánchez, director ejecutivo de INEVAL, afirma que en esa evaluación, </a:t>
            </a:r>
            <a:r>
              <a:rPr lang="es-ES" sz="1400" i="1" dirty="0" smtClean="0">
                <a:solidFill>
                  <a:schemeClr val="accent3">
                    <a:lumMod val="50000"/>
                  </a:schemeClr>
                </a:solidFill>
              </a:rPr>
              <a:t>“los estudiantes que tienen miedo reportan aprendizajes más bajos que los que no”</a:t>
            </a:r>
            <a:r>
              <a:rPr lang="es-ES" sz="1400" dirty="0" smtClean="0">
                <a:solidFill>
                  <a:schemeClr val="accent3">
                    <a:lumMod val="50000"/>
                  </a:schemeClr>
                </a:solidFill>
              </a:rPr>
              <a:t>.</a:t>
            </a:r>
          </a:p>
          <a:p>
            <a:pPr algn="just"/>
            <a:endParaRPr lang="es-ES" sz="1400" b="1" dirty="0" smtClean="0">
              <a:solidFill>
                <a:schemeClr val="accent3">
                  <a:lumMod val="50000"/>
                </a:schemeClr>
              </a:solidFill>
            </a:endParaRPr>
          </a:p>
          <a:p>
            <a:pPr algn="r"/>
            <a:r>
              <a:rPr lang="es-ES" sz="1000" b="1" dirty="0" smtClean="0">
                <a:solidFill>
                  <a:schemeClr val="accent3">
                    <a:lumMod val="50000"/>
                  </a:schemeClr>
                </a:solidFill>
              </a:rPr>
              <a:t>Fuente: El Universo, 6 de julio de 2014</a:t>
            </a:r>
            <a:endParaRPr lang="es-ES" sz="1000" dirty="0" smtClean="0">
              <a:solidFill>
                <a:schemeClr val="accent3">
                  <a:lumMod val="50000"/>
                </a:schemeClr>
              </a:solidFill>
            </a:endParaRPr>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397" y="1408981"/>
            <a:ext cx="2803123" cy="353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760218" y="5151834"/>
            <a:ext cx="2731479" cy="338554"/>
          </a:xfrm>
          <a:prstGeom prst="rect">
            <a:avLst/>
          </a:prstGeom>
          <a:solidFill>
            <a:schemeClr val="bg1"/>
          </a:solidFill>
        </p:spPr>
        <p:txBody>
          <a:bodyPr wrap="square" rtlCol="0">
            <a:spAutoFit/>
          </a:bodyPr>
          <a:lstStyle/>
          <a:p>
            <a:r>
              <a:rPr lang="es-ES" sz="800" dirty="0"/>
              <a:t>Fuente: http://www.mecd.gob.es/educacion-mecd/mc/convivencia-escolar/recursos/infografias.html</a:t>
            </a:r>
          </a:p>
        </p:txBody>
      </p:sp>
    </p:spTree>
    <p:extLst>
      <p:ext uri="{BB962C8B-B14F-4D97-AF65-F5344CB8AC3E}">
        <p14:creationId xmlns:p14="http://schemas.microsoft.com/office/powerpoint/2010/main" val="2792790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7"/>
                                        </p:tgtEl>
                                        <p:attrNameLst>
                                          <p:attrName>style.visibility</p:attrName>
                                        </p:attrNameLst>
                                      </p:cBhvr>
                                      <p:to>
                                        <p:strVal val="visible"/>
                                      </p:to>
                                    </p:set>
                                    <p:animEffect transition="in" filter="fade">
                                      <p:cBhvr>
                                        <p:cTn id="12" dur="500"/>
                                        <p:tgtEl>
                                          <p:spTgt spid="307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683568" y="548680"/>
            <a:ext cx="5544616" cy="646331"/>
          </a:xfrm>
          <a:prstGeom prst="rect">
            <a:avLst/>
          </a:prstGeom>
          <a:solidFill>
            <a:schemeClr val="accent3">
              <a:lumMod val="75000"/>
            </a:schemeClr>
          </a:solidFill>
        </p:spPr>
        <p:txBody>
          <a:bodyPr wrap="square" rtlCol="0">
            <a:spAutoFit/>
          </a:bodyPr>
          <a:lstStyle/>
          <a:p>
            <a:r>
              <a:rPr lang="es-ES" dirty="0" smtClean="0">
                <a:solidFill>
                  <a:schemeClr val="bg1"/>
                </a:solidFill>
              </a:rPr>
              <a:t>Para comprender el acoso escolar:</a:t>
            </a:r>
          </a:p>
          <a:p>
            <a:r>
              <a:rPr lang="es-ES" dirty="0" smtClean="0">
                <a:solidFill>
                  <a:schemeClr val="bg1"/>
                </a:solidFill>
              </a:rPr>
              <a:t>La REALIDAD desde las noticias y la investigación</a:t>
            </a:r>
            <a:endParaRPr lang="es-ES" dirty="0">
              <a:solidFill>
                <a:schemeClr val="bg1"/>
              </a:solidFill>
            </a:endParaRPr>
          </a:p>
        </p:txBody>
      </p:sp>
      <p:sp>
        <p:nvSpPr>
          <p:cNvPr id="5" name="4 CuadroTexto"/>
          <p:cNvSpPr txBox="1"/>
          <p:nvPr/>
        </p:nvSpPr>
        <p:spPr>
          <a:xfrm>
            <a:off x="3131840" y="1328986"/>
            <a:ext cx="5760640" cy="5016758"/>
          </a:xfrm>
          <a:prstGeom prst="rect">
            <a:avLst/>
          </a:prstGeom>
          <a:solidFill>
            <a:schemeClr val="bg1"/>
          </a:solidFill>
        </p:spPr>
        <p:txBody>
          <a:bodyPr wrap="square" rtlCol="0">
            <a:spAutoFit/>
          </a:bodyPr>
          <a:lstStyle/>
          <a:p>
            <a:r>
              <a:rPr lang="es-ES" sz="1600" b="1" dirty="0" smtClean="0">
                <a:solidFill>
                  <a:schemeClr val="accent3">
                    <a:lumMod val="50000"/>
                  </a:schemeClr>
                </a:solidFill>
              </a:rPr>
              <a:t>(</a:t>
            </a:r>
            <a:r>
              <a:rPr lang="es-ES" sz="1400" b="1" dirty="0" smtClean="0">
                <a:solidFill>
                  <a:schemeClr val="accent3">
                    <a:lumMod val="50000"/>
                  </a:schemeClr>
                </a:solidFill>
              </a:rPr>
              <a:t>3) Las redes sociales se convirtieron en la vía más usual para el acoso juvenil</a:t>
            </a:r>
            <a:br>
              <a:rPr lang="es-ES" sz="1400" b="1" dirty="0" smtClean="0">
                <a:solidFill>
                  <a:schemeClr val="accent3">
                    <a:lumMod val="50000"/>
                  </a:schemeClr>
                </a:solidFill>
              </a:rPr>
            </a:br>
            <a:endParaRPr lang="es-ES" sz="1400" dirty="0" smtClean="0">
              <a:solidFill>
                <a:schemeClr val="accent3">
                  <a:lumMod val="50000"/>
                </a:schemeClr>
              </a:solidFill>
            </a:endParaRPr>
          </a:p>
          <a:p>
            <a:pPr algn="just"/>
            <a:r>
              <a:rPr lang="es-ES" sz="1400" dirty="0" smtClean="0">
                <a:solidFill>
                  <a:schemeClr val="accent3">
                    <a:lumMod val="50000"/>
                  </a:schemeClr>
                </a:solidFill>
              </a:rPr>
              <a:t>Según los uniformados, todo se inició cuando una de las alumnas supuestamente comenzó a difamar con publicaciones y mensajes a otra compañera. En los textos se leían insultos. Por eso, cuando se vieron, de inmediato empezaron a golpearse. </a:t>
            </a:r>
          </a:p>
          <a:p>
            <a:pPr algn="just"/>
            <a:r>
              <a:rPr lang="es-ES" sz="1400" dirty="0" smtClean="0">
                <a:solidFill>
                  <a:schemeClr val="accent3">
                    <a:lumMod val="50000"/>
                  </a:schemeClr>
                </a:solidFill>
              </a:rPr>
              <a:t> </a:t>
            </a:r>
          </a:p>
          <a:p>
            <a:pPr algn="just"/>
            <a:r>
              <a:rPr lang="es-ES" sz="1400" dirty="0" smtClean="0">
                <a:solidFill>
                  <a:schemeClr val="accent3">
                    <a:lumMod val="50000"/>
                  </a:schemeClr>
                </a:solidFill>
              </a:rPr>
              <a:t>Pero este no es el primer caso que se registra en los colegios de la capital. De hecho, en el plantel en el que estudian las alumnas ya se han presentado dos casos similares. El rector del establecimiento indicó que desde hace dos años han detectado que por redes sociales los estudiantes se insultan y acosan. “Se escriben mensajes con malas palabras, o publican cosas con el afán de hacer quedar mal públicamente a sus compañeros”. </a:t>
            </a:r>
          </a:p>
          <a:p>
            <a:pPr algn="just"/>
            <a:r>
              <a:rPr lang="es-ES" sz="1400" dirty="0" smtClean="0">
                <a:solidFill>
                  <a:schemeClr val="accent3">
                    <a:lumMod val="50000"/>
                  </a:schemeClr>
                </a:solidFill>
              </a:rPr>
              <a:t> </a:t>
            </a:r>
          </a:p>
          <a:p>
            <a:pPr algn="just"/>
            <a:r>
              <a:rPr lang="es-ES" sz="1400" dirty="0" smtClean="0">
                <a:solidFill>
                  <a:schemeClr val="accent3">
                    <a:lumMod val="50000"/>
                  </a:schemeClr>
                </a:solidFill>
              </a:rPr>
              <a:t>Algo similar contaron los inspectores y rectores de seis establecimientos más. Ellos dicen que el ciberacoso deja graves consecuencias. Por ejemplo, en un plantel de 2 300 estudiantes, tres alumnas fueron enviadas a terapia psicológica, pues crearon falsos perfiles y publicaron las fotos de una compañera con mensajes despectivos. </a:t>
            </a:r>
            <a:endParaRPr lang="es-ES" sz="1600" dirty="0" smtClean="0">
              <a:solidFill>
                <a:schemeClr val="accent3">
                  <a:lumMod val="50000"/>
                </a:schemeClr>
              </a:solidFill>
            </a:endParaRPr>
          </a:p>
          <a:p>
            <a:pPr algn="r"/>
            <a:r>
              <a:rPr lang="es-ES" sz="1000" dirty="0" smtClean="0">
                <a:solidFill>
                  <a:schemeClr val="accent3">
                    <a:lumMod val="50000"/>
                  </a:schemeClr>
                </a:solidFill>
              </a:rPr>
              <a:t>Fuente: El Comercio, 12 de marzo de 2016</a:t>
            </a:r>
          </a:p>
        </p:txBody>
      </p:sp>
      <p:sp>
        <p:nvSpPr>
          <p:cNvPr id="4" name="3 CuadroTexto"/>
          <p:cNvSpPr txBox="1"/>
          <p:nvPr/>
        </p:nvSpPr>
        <p:spPr>
          <a:xfrm>
            <a:off x="683568" y="4378424"/>
            <a:ext cx="2520280" cy="461665"/>
          </a:xfrm>
          <a:prstGeom prst="rect">
            <a:avLst/>
          </a:prstGeom>
          <a:solidFill>
            <a:schemeClr val="bg1"/>
          </a:solidFill>
        </p:spPr>
        <p:txBody>
          <a:bodyPr wrap="square" rtlCol="0">
            <a:spAutoFit/>
          </a:bodyPr>
          <a:lstStyle/>
          <a:p>
            <a:r>
              <a:rPr lang="es-ES" sz="800" dirty="0"/>
              <a:t>Fuente: http://blog.nordsterntech.com/post/tu-hijo-y-sus-dispositivos-moviles-no-esta-seguro-infografia</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446825"/>
            <a:ext cx="2433836" cy="2730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2790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500"/>
                                        <p:tgtEl>
                                          <p:spTgt spid="409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683568" y="548680"/>
            <a:ext cx="5544616" cy="646331"/>
          </a:xfrm>
          <a:prstGeom prst="rect">
            <a:avLst/>
          </a:prstGeom>
          <a:solidFill>
            <a:schemeClr val="accent3">
              <a:lumMod val="75000"/>
            </a:schemeClr>
          </a:solidFill>
        </p:spPr>
        <p:txBody>
          <a:bodyPr wrap="square" rtlCol="0">
            <a:spAutoFit/>
          </a:bodyPr>
          <a:lstStyle/>
          <a:p>
            <a:r>
              <a:rPr lang="es-ES" dirty="0" smtClean="0">
                <a:solidFill>
                  <a:schemeClr val="bg1"/>
                </a:solidFill>
              </a:rPr>
              <a:t>Para comprender el acoso escolar:</a:t>
            </a:r>
          </a:p>
          <a:p>
            <a:r>
              <a:rPr lang="es-ES" dirty="0" smtClean="0">
                <a:solidFill>
                  <a:schemeClr val="bg1"/>
                </a:solidFill>
              </a:rPr>
              <a:t>La REALIDAD desde las noticias y la investigación</a:t>
            </a:r>
            <a:endParaRPr lang="es-ES" dirty="0">
              <a:solidFill>
                <a:schemeClr val="bg1"/>
              </a:solidFill>
            </a:endParaRPr>
          </a:p>
        </p:txBody>
      </p:sp>
      <p:sp>
        <p:nvSpPr>
          <p:cNvPr id="5" name="4 CuadroTexto"/>
          <p:cNvSpPr txBox="1"/>
          <p:nvPr/>
        </p:nvSpPr>
        <p:spPr>
          <a:xfrm>
            <a:off x="3851920" y="1484782"/>
            <a:ext cx="4896544" cy="3570208"/>
          </a:xfrm>
          <a:prstGeom prst="rect">
            <a:avLst/>
          </a:prstGeom>
          <a:solidFill>
            <a:schemeClr val="bg1"/>
          </a:solidFill>
        </p:spPr>
        <p:txBody>
          <a:bodyPr wrap="square" rtlCol="0">
            <a:spAutoFit/>
          </a:bodyPr>
          <a:lstStyle/>
          <a:p>
            <a:r>
              <a:rPr lang="es-ES" sz="1600" b="1" dirty="0" smtClean="0">
                <a:solidFill>
                  <a:schemeClr val="accent3">
                    <a:lumMod val="50000"/>
                  </a:schemeClr>
                </a:solidFill>
              </a:rPr>
              <a:t>(</a:t>
            </a:r>
            <a:r>
              <a:rPr lang="es-ES" sz="1400" b="1" dirty="0" smtClean="0">
                <a:solidFill>
                  <a:schemeClr val="accent3">
                    <a:lumMod val="50000"/>
                  </a:schemeClr>
                </a:solidFill>
              </a:rPr>
              <a:t>4) Tres docentes serán juzgadas por tolerar un caso de acoso escolar</a:t>
            </a:r>
            <a:endParaRPr lang="es-ES" sz="1400" dirty="0" smtClean="0">
              <a:solidFill>
                <a:schemeClr val="accent3">
                  <a:lumMod val="50000"/>
                </a:schemeClr>
              </a:solidFill>
            </a:endParaRPr>
          </a:p>
          <a:p>
            <a:endParaRPr lang="es-ES" sz="1400" dirty="0" smtClean="0">
              <a:solidFill>
                <a:schemeClr val="accent3">
                  <a:lumMod val="50000"/>
                </a:schemeClr>
              </a:solidFill>
            </a:endParaRPr>
          </a:p>
          <a:p>
            <a:pPr algn="just"/>
            <a:r>
              <a:rPr lang="es-ES" sz="1400" dirty="0" smtClean="0">
                <a:solidFill>
                  <a:schemeClr val="accent3">
                    <a:lumMod val="50000"/>
                  </a:schemeClr>
                </a:solidFill>
              </a:rPr>
              <a:t>“Eres un ruso de mierda, vete a tu país”, le gritaban, entre otras frases. El chico tenía 12 años. Sus cuatro acosadores, entre 15 y 17. Se cruzaban en el patio de un colegio de Cáceres. Los insultos en el recreo se prolongaron y el acosado acabó cambiando de centro. Los adolescentes fueron condenados por un delito contra la integridad moral. La Audiencia Provincial de Cáceres, a instancia de los padres del menor, da ahora un paso más y obliga a juzgar también a tres profesoras del centro por su “pasividad” ante lo sucedido.</a:t>
            </a:r>
          </a:p>
          <a:p>
            <a:endParaRPr lang="es-ES" sz="1600" b="1" dirty="0" smtClean="0">
              <a:solidFill>
                <a:schemeClr val="accent3">
                  <a:lumMod val="50000"/>
                </a:schemeClr>
              </a:solidFill>
            </a:endParaRPr>
          </a:p>
          <a:p>
            <a:pPr algn="r"/>
            <a:r>
              <a:rPr lang="es-ES" sz="1000" dirty="0" smtClean="0">
                <a:solidFill>
                  <a:schemeClr val="accent3">
                    <a:lumMod val="50000"/>
                  </a:schemeClr>
                </a:solidFill>
              </a:rPr>
              <a:t>Fuente: El País, 16 de febrero de 2016</a:t>
            </a:r>
          </a:p>
          <a:p>
            <a:pPr algn="r"/>
            <a:endParaRPr lang="es-ES" sz="1600" dirty="0" smtClean="0">
              <a:solidFill>
                <a:schemeClr val="accent3">
                  <a:lumMod val="50000"/>
                </a:schemeClr>
              </a:solidFill>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9" y="1628800"/>
            <a:ext cx="3024335" cy="1915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683569" y="3861048"/>
            <a:ext cx="2952327" cy="461665"/>
          </a:xfrm>
          <a:prstGeom prst="rect">
            <a:avLst/>
          </a:prstGeom>
          <a:noFill/>
        </p:spPr>
        <p:txBody>
          <a:bodyPr wrap="square" rtlCol="0">
            <a:spAutoFit/>
          </a:bodyPr>
          <a:lstStyle/>
          <a:p>
            <a:r>
              <a:rPr lang="es-ES" sz="800" dirty="0"/>
              <a:t>Fuente: http://www.upsocl.com/comunidad/el-bullying-es-un-problema-global-y-estos-impactantes-datos-haran-que-le-tomes-el-peso-suficiente/</a:t>
            </a:r>
          </a:p>
        </p:txBody>
      </p:sp>
    </p:spTree>
    <p:extLst>
      <p:ext uri="{BB962C8B-B14F-4D97-AF65-F5344CB8AC3E}">
        <p14:creationId xmlns:p14="http://schemas.microsoft.com/office/powerpoint/2010/main" val="2792790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5123"/>
                                        </p:tgtEl>
                                        <p:attrNameLst>
                                          <p:attrName>style.visibility</p:attrName>
                                        </p:attrNameLst>
                                      </p:cBhvr>
                                      <p:to>
                                        <p:strVal val="visible"/>
                                      </p:to>
                                    </p:set>
                                    <p:animEffect transition="in" filter="fade">
                                      <p:cBhvr>
                                        <p:cTn id="15" dur="500"/>
                                        <p:tgtEl>
                                          <p:spTgt spid="512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683568" y="548680"/>
            <a:ext cx="5544616" cy="646331"/>
          </a:xfrm>
          <a:prstGeom prst="rect">
            <a:avLst/>
          </a:prstGeom>
          <a:solidFill>
            <a:schemeClr val="accent3">
              <a:lumMod val="75000"/>
            </a:schemeClr>
          </a:solidFill>
        </p:spPr>
        <p:txBody>
          <a:bodyPr wrap="square" rtlCol="0">
            <a:spAutoFit/>
          </a:bodyPr>
          <a:lstStyle/>
          <a:p>
            <a:r>
              <a:rPr lang="es-ES" dirty="0" smtClean="0">
                <a:solidFill>
                  <a:schemeClr val="bg1"/>
                </a:solidFill>
              </a:rPr>
              <a:t>Una comprensión del acoso escolar mediante Preguntas y respuestas:</a:t>
            </a:r>
            <a:endParaRPr lang="es-ES" dirty="0">
              <a:solidFill>
                <a:schemeClr val="bg1"/>
              </a:solidFill>
            </a:endParaRPr>
          </a:p>
        </p:txBody>
      </p:sp>
      <p:sp>
        <p:nvSpPr>
          <p:cNvPr id="5" name="4 CuadroTexto"/>
          <p:cNvSpPr txBox="1"/>
          <p:nvPr/>
        </p:nvSpPr>
        <p:spPr>
          <a:xfrm>
            <a:off x="1475656" y="1873275"/>
            <a:ext cx="6480720" cy="3139321"/>
          </a:xfrm>
          <a:prstGeom prst="rect">
            <a:avLst/>
          </a:prstGeom>
          <a:solidFill>
            <a:schemeClr val="bg1"/>
          </a:solidFill>
        </p:spPr>
        <p:txBody>
          <a:bodyPr wrap="square" rtlCol="0">
            <a:spAutoFit/>
          </a:bodyPr>
          <a:lstStyle/>
          <a:p>
            <a:r>
              <a:rPr lang="es-ES" b="1" dirty="0" smtClean="0">
                <a:solidFill>
                  <a:schemeClr val="accent3">
                    <a:lumMod val="50000"/>
                  </a:schemeClr>
                </a:solidFill>
              </a:rPr>
              <a:t>1.- ¿Qué es y qué no es el acoso escolar?</a:t>
            </a:r>
          </a:p>
          <a:p>
            <a:endParaRPr lang="es-ES" b="1" dirty="0" smtClean="0">
              <a:solidFill>
                <a:schemeClr val="accent3">
                  <a:lumMod val="50000"/>
                </a:schemeClr>
              </a:solidFill>
            </a:endParaRPr>
          </a:p>
          <a:p>
            <a:r>
              <a:rPr lang="es-ES" b="1" dirty="0" smtClean="0">
                <a:solidFill>
                  <a:schemeClr val="accent3">
                    <a:lumMod val="50000"/>
                  </a:schemeClr>
                </a:solidFill>
              </a:rPr>
              <a:t>2.- ¿Qué características tiene el acoso escolar?</a:t>
            </a:r>
          </a:p>
          <a:p>
            <a:endParaRPr lang="es-ES" b="1" dirty="0" smtClean="0">
              <a:solidFill>
                <a:schemeClr val="accent3">
                  <a:lumMod val="50000"/>
                </a:schemeClr>
              </a:solidFill>
            </a:endParaRPr>
          </a:p>
          <a:p>
            <a:r>
              <a:rPr lang="es-ES" b="1" dirty="0" smtClean="0">
                <a:solidFill>
                  <a:schemeClr val="accent3">
                    <a:lumMod val="50000"/>
                  </a:schemeClr>
                </a:solidFill>
              </a:rPr>
              <a:t>3.- ¿Qué es el </a:t>
            </a:r>
            <a:r>
              <a:rPr lang="es-ES" b="1" dirty="0" err="1" smtClean="0">
                <a:solidFill>
                  <a:schemeClr val="accent3">
                    <a:lumMod val="50000"/>
                  </a:schemeClr>
                </a:solidFill>
              </a:rPr>
              <a:t>ciberbullying</a:t>
            </a:r>
            <a:r>
              <a:rPr lang="es-ES" b="1" dirty="0" smtClean="0">
                <a:solidFill>
                  <a:schemeClr val="accent3">
                    <a:lumMod val="50000"/>
                  </a:schemeClr>
                </a:solidFill>
              </a:rPr>
              <a:t>?</a:t>
            </a:r>
          </a:p>
          <a:p>
            <a:endParaRPr lang="es-ES" b="1" dirty="0" smtClean="0">
              <a:solidFill>
                <a:schemeClr val="accent3">
                  <a:lumMod val="50000"/>
                </a:schemeClr>
              </a:solidFill>
            </a:endParaRPr>
          </a:p>
          <a:p>
            <a:r>
              <a:rPr lang="es-ES" b="1" dirty="0" smtClean="0">
                <a:solidFill>
                  <a:schemeClr val="accent3">
                    <a:lumMod val="50000"/>
                  </a:schemeClr>
                </a:solidFill>
              </a:rPr>
              <a:t>4.- ¿Por qué el acoso escolar es violencia y un riesgo?</a:t>
            </a:r>
          </a:p>
          <a:p>
            <a:endParaRPr lang="es-ES" b="1" dirty="0" smtClean="0">
              <a:solidFill>
                <a:schemeClr val="accent3">
                  <a:lumMod val="50000"/>
                </a:schemeClr>
              </a:solidFill>
            </a:endParaRPr>
          </a:p>
          <a:p>
            <a:pPr marL="358775" indent="-358775"/>
            <a:r>
              <a:rPr lang="es-ES" b="1" dirty="0" smtClean="0">
                <a:solidFill>
                  <a:schemeClr val="accent3">
                    <a:lumMod val="50000"/>
                  </a:schemeClr>
                </a:solidFill>
              </a:rPr>
              <a:t>5.- ¿Por qué tienen que aprender a gestionarlo las familias?</a:t>
            </a:r>
          </a:p>
          <a:p>
            <a:pPr algn="r"/>
            <a:endParaRPr lang="es-ES" b="1" dirty="0" smtClean="0">
              <a:solidFill>
                <a:schemeClr val="accent3">
                  <a:lumMod val="50000"/>
                </a:schemeClr>
              </a:solidFill>
            </a:endParaRPr>
          </a:p>
        </p:txBody>
      </p:sp>
    </p:spTree>
    <p:extLst>
      <p:ext uri="{BB962C8B-B14F-4D97-AF65-F5344CB8AC3E}">
        <p14:creationId xmlns:p14="http://schemas.microsoft.com/office/powerpoint/2010/main" val="2792790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theme/theme1.xml><?xml version="1.0" encoding="utf-8"?>
<a:theme xmlns:a="http://schemas.openxmlformats.org/drawingml/2006/main" name="Informe semanal del 25 noviembre al 8 de diciemb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ásico de Offic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accent2"/>
        </a:lnRef>
        <a:fillRef idx="1">
          <a:schemeClr val="lt1"/>
        </a:fillRef>
        <a:effectRef idx="0">
          <a:schemeClr val="accent2"/>
        </a:effectRef>
        <a:fontRef idx="minor">
          <a:schemeClr val="dk1"/>
        </a:fontRef>
      </a:style>
    </a:sp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32874AD7E1EE4D40B2B492F23229DDCA" ma:contentTypeVersion="1" ma:contentTypeDescription="Crear nuevo documento." ma:contentTypeScope="" ma:versionID="3c0f0143ec69a331bb1739a85b311ca9">
  <xsd:schema xmlns:xsd="http://www.w3.org/2001/XMLSchema" xmlns:xs="http://www.w3.org/2001/XMLSchema" xmlns:p="http://schemas.microsoft.com/office/2006/metadata/properties" targetNamespace="http://schemas.microsoft.com/office/2006/metadata/properties" ma:root="true" ma:fieldsID="81226b8b794ef75645db9e8d12c7b60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D59B242C-923E-4E83-A1D5-03E5379ABCC2}">
  <ds:schemaRefs>
    <ds:schemaRef ds:uri="http://schemas.microsoft.com/sharepoint/v3/contenttype/forms"/>
  </ds:schemaRefs>
</ds:datastoreItem>
</file>

<file path=customXml/itemProps2.xml><?xml version="1.0" encoding="utf-8"?>
<ds:datastoreItem xmlns:ds="http://schemas.openxmlformats.org/officeDocument/2006/customXml" ds:itemID="{9600EC84-66AC-4CD3-A84E-6903AA9DDD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54DE4328-0ED1-49D0-88A4-4407FBAFB4EB}">
  <ds:schemaRefs>
    <ds:schemaRef ds:uri="http://schemas.openxmlformats.org/package/2006/metadata/core-properties"/>
    <ds:schemaRef ds:uri="http://purl.org/dc/elements/1.1/"/>
    <ds:schemaRef ds:uri="http://purl.org/dc/terms/"/>
    <ds:schemaRef ds:uri="http://schemas.microsoft.com/office/2006/documentManagement/types"/>
    <ds:schemaRef ds:uri="http://purl.org/dc/dcmitype/"/>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29199</TotalTime>
  <Words>2415</Words>
  <Application>Microsoft Office PowerPoint</Application>
  <PresentationFormat>Presentación en pantalla (4:3)</PresentationFormat>
  <Paragraphs>194</Paragraphs>
  <Slides>19</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19</vt:i4>
      </vt:variant>
    </vt:vector>
  </HeadingPairs>
  <TitlesOfParts>
    <vt:vector size="21" baseType="lpstr">
      <vt:lpstr>Informe semanal del 25 noviembre al 8 de diciembre</vt:lpstr>
      <vt:lpstr>Imagen de mapa de bits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veronica.luna</dc:creator>
  <cp:lastModifiedBy>Gloria Isabel Vinieza Simbana</cp:lastModifiedBy>
  <cp:revision>1019</cp:revision>
  <dcterms:created xsi:type="dcterms:W3CDTF">2013-12-16T00:15:48Z</dcterms:created>
  <dcterms:modified xsi:type="dcterms:W3CDTF">2016-06-07T21:12:10Z</dcterms:modified>
</cp:coreProperties>
</file>